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7" r:id="rId2"/>
    <p:sldId id="441" r:id="rId3"/>
    <p:sldId id="443" r:id="rId4"/>
    <p:sldId id="444" r:id="rId5"/>
    <p:sldId id="447" r:id="rId6"/>
    <p:sldId id="445" r:id="rId7"/>
    <p:sldId id="446" r:id="rId8"/>
    <p:sldId id="448" r:id="rId9"/>
    <p:sldId id="449" r:id="rId10"/>
    <p:sldId id="450" r:id="rId11"/>
    <p:sldId id="451" r:id="rId12"/>
    <p:sldId id="454" r:id="rId13"/>
    <p:sldId id="452" r:id="rId14"/>
    <p:sldId id="455" r:id="rId15"/>
    <p:sldId id="456" r:id="rId16"/>
    <p:sldId id="457" r:id="rId17"/>
    <p:sldId id="458" r:id="rId18"/>
    <p:sldId id="459" r:id="rId19"/>
    <p:sldId id="461" r:id="rId20"/>
    <p:sldId id="462" r:id="rId21"/>
    <p:sldId id="463" r:id="rId22"/>
    <p:sldId id="460" r:id="rId23"/>
    <p:sldId id="465" r:id="rId24"/>
    <p:sldId id="466" r:id="rId25"/>
    <p:sldId id="467" r:id="rId26"/>
    <p:sldId id="464" r:id="rId27"/>
    <p:sldId id="468" r:id="rId28"/>
    <p:sldId id="470" r:id="rId29"/>
    <p:sldId id="469" r:id="rId30"/>
    <p:sldId id="471" r:id="rId31"/>
    <p:sldId id="472" r:id="rId32"/>
    <p:sldId id="473" r:id="rId33"/>
    <p:sldId id="474" r:id="rId34"/>
    <p:sldId id="475" r:id="rId35"/>
    <p:sldId id="476" r:id="rId36"/>
    <p:sldId id="478" r:id="rId37"/>
    <p:sldId id="479" r:id="rId38"/>
    <p:sldId id="480" r:id="rId39"/>
    <p:sldId id="481" r:id="rId40"/>
    <p:sldId id="482" r:id="rId41"/>
    <p:sldId id="483" r:id="rId42"/>
    <p:sldId id="484" r:id="rId43"/>
    <p:sldId id="485" r:id="rId44"/>
    <p:sldId id="486" r:id="rId45"/>
    <p:sldId id="490" r:id="rId46"/>
    <p:sldId id="488" r:id="rId47"/>
    <p:sldId id="491" r:id="rId48"/>
    <p:sldId id="492" r:id="rId49"/>
    <p:sldId id="493" r:id="rId50"/>
    <p:sldId id="494" r:id="rId51"/>
    <p:sldId id="495" r:id="rId52"/>
    <p:sldId id="496" r:id="rId53"/>
    <p:sldId id="497" r:id="rId54"/>
    <p:sldId id="498" r:id="rId55"/>
    <p:sldId id="500" r:id="rId56"/>
    <p:sldId id="501" r:id="rId57"/>
    <p:sldId id="502" r:id="rId58"/>
    <p:sldId id="503" r:id="rId59"/>
    <p:sldId id="504" r:id="rId60"/>
    <p:sldId id="505" r:id="rId61"/>
    <p:sldId id="506" r:id="rId62"/>
    <p:sldId id="499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E72DE6-BB83-154E-81E2-BC0DD659BA3C}">
          <p14:sldIdLst>
            <p14:sldId id="257"/>
            <p14:sldId id="441"/>
            <p14:sldId id="443"/>
            <p14:sldId id="444"/>
            <p14:sldId id="447"/>
            <p14:sldId id="445"/>
            <p14:sldId id="446"/>
            <p14:sldId id="448"/>
            <p14:sldId id="449"/>
            <p14:sldId id="450"/>
            <p14:sldId id="451"/>
            <p14:sldId id="454"/>
            <p14:sldId id="452"/>
            <p14:sldId id="455"/>
            <p14:sldId id="456"/>
            <p14:sldId id="457"/>
            <p14:sldId id="458"/>
            <p14:sldId id="459"/>
            <p14:sldId id="461"/>
            <p14:sldId id="462"/>
            <p14:sldId id="463"/>
            <p14:sldId id="460"/>
            <p14:sldId id="465"/>
            <p14:sldId id="466"/>
            <p14:sldId id="467"/>
            <p14:sldId id="464"/>
            <p14:sldId id="468"/>
            <p14:sldId id="470"/>
            <p14:sldId id="469"/>
            <p14:sldId id="471"/>
            <p14:sldId id="472"/>
            <p14:sldId id="473"/>
            <p14:sldId id="474"/>
            <p14:sldId id="475"/>
            <p14:sldId id="476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90"/>
            <p14:sldId id="488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500"/>
            <p14:sldId id="501"/>
            <p14:sldId id="502"/>
            <p14:sldId id="503"/>
            <p14:sldId id="504"/>
            <p14:sldId id="505"/>
            <p14:sldId id="506"/>
            <p14:sldId id="4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18C"/>
    <a:srgbClr val="FF40FF"/>
    <a:srgbClr val="CBD9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62" autoAdjust="0"/>
    <p:restoredTop sz="94621"/>
  </p:normalViewPr>
  <p:slideViewPr>
    <p:cSldViewPr snapToGrid="0">
      <p:cViewPr>
        <p:scale>
          <a:sx n="105" d="100"/>
          <a:sy n="105" d="100"/>
        </p:scale>
        <p:origin x="2312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459502003121269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127000">
                <a:solidFill>
                  <a:srgbClr val="0070C0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0070C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96D3-49FA-907B-7EB98848E9F4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0070C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6D3-49FA-907B-7EB98848E9F4}"/>
              </c:ext>
            </c:extLst>
          </c:dPt>
          <c:dPt>
            <c:idx val="8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0070C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96D3-49FA-907B-7EB98848E9F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96D3-49FA-907B-7EB98848E9F4}"/>
              </c:ext>
            </c:extLst>
          </c:dPt>
          <c:xVal>
            <c:numRef>
              <c:f>Sheet1!$A$2:$A$18</c:f>
              <c:numCache>
                <c:formatCode>General</c:formatCode>
                <c:ptCount val="17"/>
              </c:numCache>
            </c:numRef>
          </c:xVal>
          <c:yVal>
            <c:numRef>
              <c:f>Sheet1!$B$2:$B$18</c:f>
              <c:numCache>
                <c:formatCode>General</c:formatCode>
                <c:ptCount val="1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96D3-49FA-907B-7EB98848E9F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Sheet1!$A$2:$A$18</c:f>
              <c:numCache>
                <c:formatCode>General</c:formatCode>
                <c:ptCount val="17"/>
              </c:numCache>
            </c:numRef>
          </c:xVal>
          <c:yVal>
            <c:numRef>
              <c:f>Sheet1!$C$2:$C$18</c:f>
              <c:numCache>
                <c:formatCode>General</c:formatCode>
                <c:ptCount val="1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96D3-49FA-907B-7EB98848E9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222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5"/>
        </c:scaling>
        <c:delete val="0"/>
        <c:axPos val="l"/>
        <c:majorGridlines>
          <c:spPr>
            <a:ln w="25400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459502003121269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127000">
                <a:solidFill>
                  <a:srgbClr val="0070C0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0070C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96D3-49FA-907B-7EB98848E9F4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0070C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6D3-49FA-907B-7EB98848E9F4}"/>
              </c:ext>
            </c:extLst>
          </c:dPt>
          <c:dPt>
            <c:idx val="8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0070C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96D3-49FA-907B-7EB98848E9F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96D3-49FA-907B-7EB98848E9F4}"/>
              </c:ext>
            </c:extLst>
          </c:dPt>
          <c:xVal>
            <c:numRef>
              <c:f>Sheet1!$A$2:$A$18</c:f>
              <c:numCache>
                <c:formatCode>General</c:formatCode>
                <c:ptCount val="17"/>
              </c:numCache>
            </c:numRef>
          </c:xVal>
          <c:yVal>
            <c:numRef>
              <c:f>Sheet1!$B$2:$B$18</c:f>
              <c:numCache>
                <c:formatCode>General</c:formatCode>
                <c:ptCount val="1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96D3-49FA-907B-7EB98848E9F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Sheet1!$A$2:$A$18</c:f>
              <c:numCache>
                <c:formatCode>General</c:formatCode>
                <c:ptCount val="17"/>
              </c:numCache>
            </c:numRef>
          </c:xVal>
          <c:yVal>
            <c:numRef>
              <c:f>Sheet1!$C$2:$C$18</c:f>
              <c:numCache>
                <c:formatCode>General</c:formatCode>
                <c:ptCount val="1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96D3-49FA-907B-7EB98848E9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222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5"/>
        </c:scaling>
        <c:delete val="0"/>
        <c:axPos val="l"/>
        <c:majorGridlines>
          <c:spPr>
            <a:ln w="25400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459502003121269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127000">
                <a:solidFill>
                  <a:srgbClr val="0070C0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0070C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96D3-49FA-907B-7EB98848E9F4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0070C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6D3-49FA-907B-7EB98848E9F4}"/>
              </c:ext>
            </c:extLst>
          </c:dPt>
          <c:dPt>
            <c:idx val="8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0070C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96D3-49FA-907B-7EB98848E9F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96D3-49FA-907B-7EB98848E9F4}"/>
              </c:ext>
            </c:extLst>
          </c:dPt>
          <c:xVal>
            <c:numRef>
              <c:f>Sheet1!$A$2:$A$18</c:f>
              <c:numCache>
                <c:formatCode>General</c:formatCode>
                <c:ptCount val="17"/>
              </c:numCache>
            </c:numRef>
          </c:xVal>
          <c:yVal>
            <c:numRef>
              <c:f>Sheet1!$B$2:$B$18</c:f>
              <c:numCache>
                <c:formatCode>General</c:formatCode>
                <c:ptCount val="1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96D3-49FA-907B-7EB98848E9F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Sheet1!$A$2:$A$18</c:f>
              <c:numCache>
                <c:formatCode>General</c:formatCode>
                <c:ptCount val="17"/>
              </c:numCache>
            </c:numRef>
          </c:xVal>
          <c:yVal>
            <c:numRef>
              <c:f>Sheet1!$C$2:$C$18</c:f>
              <c:numCache>
                <c:formatCode>General</c:formatCode>
                <c:ptCount val="1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96D3-49FA-907B-7EB98848E9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222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5"/>
        </c:scaling>
        <c:delete val="0"/>
        <c:axPos val="l"/>
        <c:majorGridlines>
          <c:spPr>
            <a:ln w="25400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459502003121269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127000">
                <a:solidFill>
                  <a:srgbClr val="0070C0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0070C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96D3-49FA-907B-7EB98848E9F4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0070C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6D3-49FA-907B-7EB98848E9F4}"/>
              </c:ext>
            </c:extLst>
          </c:dPt>
          <c:dPt>
            <c:idx val="8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0070C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96D3-49FA-907B-7EB98848E9F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96D3-49FA-907B-7EB98848E9F4}"/>
              </c:ext>
            </c:extLst>
          </c:dPt>
          <c:xVal>
            <c:numRef>
              <c:f>Sheet1!$A$2:$A$18</c:f>
              <c:numCache>
                <c:formatCode>General</c:formatCode>
                <c:ptCount val="17"/>
              </c:numCache>
            </c:numRef>
          </c:xVal>
          <c:yVal>
            <c:numRef>
              <c:f>Sheet1!$B$2:$B$18</c:f>
              <c:numCache>
                <c:formatCode>General</c:formatCode>
                <c:ptCount val="1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96D3-49FA-907B-7EB98848E9F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Sheet1!$A$2:$A$18</c:f>
              <c:numCache>
                <c:formatCode>General</c:formatCode>
                <c:ptCount val="17"/>
              </c:numCache>
            </c:numRef>
          </c:xVal>
          <c:yVal>
            <c:numRef>
              <c:f>Sheet1!$C$2:$C$18</c:f>
              <c:numCache>
                <c:formatCode>General</c:formatCode>
                <c:ptCount val="1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96D3-49FA-907B-7EB98848E9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222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5"/>
        </c:scaling>
        <c:delete val="0"/>
        <c:axPos val="l"/>
        <c:majorGridlines>
          <c:spPr>
            <a:ln w="25400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459502003121269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127000">
                <a:solidFill>
                  <a:srgbClr val="0070C0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0070C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96D3-49FA-907B-7EB98848E9F4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0070C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6D3-49FA-907B-7EB98848E9F4}"/>
              </c:ext>
            </c:extLst>
          </c:dPt>
          <c:dPt>
            <c:idx val="8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0070C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96D3-49FA-907B-7EB98848E9F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96D3-49FA-907B-7EB98848E9F4}"/>
              </c:ext>
            </c:extLst>
          </c:dPt>
          <c:xVal>
            <c:numRef>
              <c:f>Sheet1!$A$2:$A$18</c:f>
              <c:numCache>
                <c:formatCode>General</c:formatCode>
                <c:ptCount val="17"/>
              </c:numCache>
            </c:numRef>
          </c:xVal>
          <c:yVal>
            <c:numRef>
              <c:f>Sheet1!$B$2:$B$18</c:f>
              <c:numCache>
                <c:formatCode>General</c:formatCode>
                <c:ptCount val="1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96D3-49FA-907B-7EB98848E9F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Sheet1!$A$2:$A$18</c:f>
              <c:numCache>
                <c:formatCode>General</c:formatCode>
                <c:ptCount val="17"/>
              </c:numCache>
            </c:numRef>
          </c:xVal>
          <c:yVal>
            <c:numRef>
              <c:f>Sheet1!$C$2:$C$18</c:f>
              <c:numCache>
                <c:formatCode>General</c:formatCode>
                <c:ptCount val="1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96D3-49FA-907B-7EB98848E9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222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5"/>
        </c:scaling>
        <c:delete val="0"/>
        <c:axPos val="l"/>
        <c:majorGridlines>
          <c:spPr>
            <a:ln w="25400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459502003121269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127000">
                <a:solidFill>
                  <a:srgbClr val="0070C0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0070C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96D3-49FA-907B-7EB98848E9F4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0070C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6D3-49FA-907B-7EB98848E9F4}"/>
              </c:ext>
            </c:extLst>
          </c:dPt>
          <c:dPt>
            <c:idx val="8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0070C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96D3-49FA-907B-7EB98848E9F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96D3-49FA-907B-7EB98848E9F4}"/>
              </c:ext>
            </c:extLst>
          </c:dPt>
          <c:xVal>
            <c:numRef>
              <c:f>Sheet1!$A$2:$A$18</c:f>
              <c:numCache>
                <c:formatCode>General</c:formatCode>
                <c:ptCount val="17"/>
              </c:numCache>
            </c:numRef>
          </c:xVal>
          <c:yVal>
            <c:numRef>
              <c:f>Sheet1!$B$2:$B$18</c:f>
              <c:numCache>
                <c:formatCode>General</c:formatCode>
                <c:ptCount val="1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96D3-49FA-907B-7EB98848E9F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Sheet1!$A$2:$A$18</c:f>
              <c:numCache>
                <c:formatCode>General</c:formatCode>
                <c:ptCount val="17"/>
              </c:numCache>
            </c:numRef>
          </c:xVal>
          <c:yVal>
            <c:numRef>
              <c:f>Sheet1!$C$2:$C$18</c:f>
              <c:numCache>
                <c:formatCode>General</c:formatCode>
                <c:ptCount val="1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96D3-49FA-907B-7EB98848E9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222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5"/>
        </c:scaling>
        <c:delete val="0"/>
        <c:axPos val="l"/>
        <c:majorGridlines>
          <c:spPr>
            <a:ln w="25400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459502003121269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127000">
                <a:solidFill>
                  <a:srgbClr val="0070C0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0070C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96D3-49FA-907B-7EB98848E9F4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0070C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6D3-49FA-907B-7EB98848E9F4}"/>
              </c:ext>
            </c:extLst>
          </c:dPt>
          <c:dPt>
            <c:idx val="8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0070C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96D3-49FA-907B-7EB98848E9F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96D3-49FA-907B-7EB98848E9F4}"/>
              </c:ext>
            </c:extLst>
          </c:dPt>
          <c:xVal>
            <c:numRef>
              <c:f>Sheet1!$A$2:$A$18</c:f>
              <c:numCache>
                <c:formatCode>General</c:formatCode>
                <c:ptCount val="17"/>
              </c:numCache>
            </c:numRef>
          </c:xVal>
          <c:yVal>
            <c:numRef>
              <c:f>Sheet1!$B$2:$B$18</c:f>
              <c:numCache>
                <c:formatCode>General</c:formatCode>
                <c:ptCount val="1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96D3-49FA-907B-7EB98848E9F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Sheet1!$A$2:$A$18</c:f>
              <c:numCache>
                <c:formatCode>General</c:formatCode>
                <c:ptCount val="17"/>
              </c:numCache>
            </c:numRef>
          </c:xVal>
          <c:yVal>
            <c:numRef>
              <c:f>Sheet1!$C$2:$C$18</c:f>
              <c:numCache>
                <c:formatCode>General</c:formatCode>
                <c:ptCount val="1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96D3-49FA-907B-7EB98848E9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222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5"/>
        </c:scaling>
        <c:delete val="0"/>
        <c:axPos val="l"/>
        <c:majorGridlines>
          <c:spPr>
            <a:ln w="25400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459502003121269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127000">
                <a:solidFill>
                  <a:srgbClr val="0070C0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0070C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96D3-49FA-907B-7EB98848E9F4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0070C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6D3-49FA-907B-7EB98848E9F4}"/>
              </c:ext>
            </c:extLst>
          </c:dPt>
          <c:dPt>
            <c:idx val="8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0070C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96D3-49FA-907B-7EB98848E9F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96D3-49FA-907B-7EB98848E9F4}"/>
              </c:ext>
            </c:extLst>
          </c:dPt>
          <c:xVal>
            <c:numRef>
              <c:f>Sheet1!$A$2:$A$18</c:f>
              <c:numCache>
                <c:formatCode>General</c:formatCode>
                <c:ptCount val="17"/>
              </c:numCache>
            </c:numRef>
          </c:xVal>
          <c:yVal>
            <c:numRef>
              <c:f>Sheet1!$B$2:$B$18</c:f>
              <c:numCache>
                <c:formatCode>General</c:formatCode>
                <c:ptCount val="1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96D3-49FA-907B-7EB98848E9F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Sheet1!$A$2:$A$18</c:f>
              <c:numCache>
                <c:formatCode>General</c:formatCode>
                <c:ptCount val="17"/>
              </c:numCache>
            </c:numRef>
          </c:xVal>
          <c:yVal>
            <c:numRef>
              <c:f>Sheet1!$C$2:$C$18</c:f>
              <c:numCache>
                <c:formatCode>General</c:formatCode>
                <c:ptCount val="1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96D3-49FA-907B-7EB98848E9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222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5"/>
        </c:scaling>
        <c:delete val="0"/>
        <c:axPos val="l"/>
        <c:majorGridlines>
          <c:spPr>
            <a:ln w="25400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1/16/26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48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8E183-4BF6-DCC6-1F1B-21CF2EB29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75244D-B6EF-5DCD-6CA8-C1E67F9AE3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42861B-3A50-A43A-74EC-FB45BCF7D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6D991-6EEC-6FD1-B224-5937ED0F44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5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F1F0C-679E-6F41-AF95-2DD60C38E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6FC603-11ED-B279-0D27-EB9AE9D4C0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3A5B1E-93ED-9622-492B-7BC162769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CB057-1F00-3020-9F56-D06DFD654A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053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F6C66-2D62-14C3-79F2-930CEA49F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7D74CA-BC79-951D-FF87-A4446E76BE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A7540F-5510-CDA8-5304-C4AAB9107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8BED2-7BBF-4C50-6905-58522DE17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34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36FE8-B18E-C9AA-D4E4-47DBB3CBC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303BCD-758C-F98C-E71F-80F99DEB8B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4844A5-F0E3-B53E-44C3-38F73E5D9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02162-3E33-9CC7-9EBF-AE60315EFE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89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D3F92-BEEE-C618-D9C1-63919D7D1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91D33-40FB-C955-B605-A67015BDC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D7EDBF-587C-F078-B775-6F637D2D4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DB451-58C2-8413-5288-47BF5BFF08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34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1603B-4321-E6A8-B091-D0519E51F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9AC20-83AC-04D3-DC85-AA14AAB937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C5D6EE-8D1E-90F3-5FE6-A5FF6AA57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FB420-A63D-340C-91FC-58F7D84C73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34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CCDATSCL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CCDATSCL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CCDATSCL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CCDATSCL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CCDATSCL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CCDATSCL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CCDATSCL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1/16/26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CCDATSCL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1/16/26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CCDATSCL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CCDATSCL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CCDATSCL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1/16/26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T-test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ADD01-88AE-2DB0-449D-DB05F5A6F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3151914-3593-ED20-FDAA-DF75DE738DF8}"/>
              </a:ext>
            </a:extLst>
          </p:cNvPr>
          <p:cNvGraphicFramePr/>
          <p:nvPr/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Graphic 7" descr="Man with solid fill">
            <a:extLst>
              <a:ext uri="{FF2B5EF4-FFF2-40B4-BE49-F238E27FC236}">
                <a16:creationId xmlns:a16="http://schemas.microsoft.com/office/drawing/2014/main" id="{96493258-B06A-D138-4B18-656328A36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5487" y="1253329"/>
            <a:ext cx="914400" cy="914400"/>
          </a:xfrm>
          <a:prstGeom prst="rect">
            <a:avLst/>
          </a:prstGeom>
        </p:spPr>
      </p:pic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ECAFBB1A-EF14-EA8C-4E5F-6AD4D1691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5287" y="2223492"/>
            <a:ext cx="914400" cy="914400"/>
          </a:xfrm>
          <a:prstGeom prst="rect">
            <a:avLst/>
          </a:prstGeom>
        </p:spPr>
      </p:pic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407B728A-CEDE-4B75-896D-24758A8C4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9538" y="2223492"/>
            <a:ext cx="914400" cy="914400"/>
          </a:xfrm>
          <a:prstGeom prst="rect">
            <a:avLst/>
          </a:prstGeom>
        </p:spPr>
      </p:pic>
      <p:pic>
        <p:nvPicPr>
          <p:cNvPr id="11" name="Graphic 10" descr="Man with solid fill">
            <a:extLst>
              <a:ext uri="{FF2B5EF4-FFF2-40B4-BE49-F238E27FC236}">
                <a16:creationId xmlns:a16="http://schemas.microsoft.com/office/drawing/2014/main" id="{F60DCBC5-65FB-C3E7-B801-F8AE986BD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3137" y="3076597"/>
            <a:ext cx="914400" cy="914400"/>
          </a:xfrm>
          <a:prstGeom prst="rect">
            <a:avLst/>
          </a:prstGeom>
        </p:spPr>
      </p:pic>
      <p:pic>
        <p:nvPicPr>
          <p:cNvPr id="12" name="Graphic 11" descr="Man with solid fill">
            <a:extLst>
              <a:ext uri="{FF2B5EF4-FFF2-40B4-BE49-F238E27FC236}">
                <a16:creationId xmlns:a16="http://schemas.microsoft.com/office/drawing/2014/main" id="{99A446FB-D7C3-6AA3-18AD-89351EB64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7312" y="895016"/>
            <a:ext cx="914400" cy="914400"/>
          </a:xfrm>
          <a:prstGeom prst="rect">
            <a:avLst/>
          </a:prstGeom>
        </p:spPr>
      </p:pic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BA5B33FD-3CC7-649A-8438-AA699B1A1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0087" y="1307891"/>
            <a:ext cx="914400" cy="914400"/>
          </a:xfrm>
          <a:prstGeom prst="rect">
            <a:avLst/>
          </a:prstGeom>
        </p:spPr>
      </p:pic>
      <p:pic>
        <p:nvPicPr>
          <p:cNvPr id="14" name="Graphic 13" descr="Man with solid fill">
            <a:extLst>
              <a:ext uri="{FF2B5EF4-FFF2-40B4-BE49-F238E27FC236}">
                <a16:creationId xmlns:a16="http://schemas.microsoft.com/office/drawing/2014/main" id="{DBDC1FC0-AFB6-5FB1-D116-0624D7F42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53512" y="1860866"/>
            <a:ext cx="914400" cy="914400"/>
          </a:xfrm>
          <a:prstGeom prst="rect">
            <a:avLst/>
          </a:prstGeom>
        </p:spPr>
      </p:pic>
      <p:pic>
        <p:nvPicPr>
          <p:cNvPr id="15" name="Graphic 14" descr="Man with solid fill">
            <a:extLst>
              <a:ext uri="{FF2B5EF4-FFF2-40B4-BE49-F238E27FC236}">
                <a16:creationId xmlns:a16="http://schemas.microsoft.com/office/drawing/2014/main" id="{7140ACA4-7F5E-EC30-5FC1-B5FF0A131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0112" y="2680692"/>
            <a:ext cx="914400" cy="914400"/>
          </a:xfrm>
          <a:prstGeom prst="rect">
            <a:avLst/>
          </a:prstGeom>
        </p:spPr>
      </p:pic>
      <p:pic>
        <p:nvPicPr>
          <p:cNvPr id="16" name="Graphic 15" descr="Man with solid fill">
            <a:extLst>
              <a:ext uri="{FF2B5EF4-FFF2-40B4-BE49-F238E27FC236}">
                <a16:creationId xmlns:a16="http://schemas.microsoft.com/office/drawing/2014/main" id="{CF4EA62D-8603-FEEC-A05A-385214AE82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5526" y="3123037"/>
            <a:ext cx="914400" cy="914400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3824BFEC-C27B-4CBF-7B68-B0C9426A0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9176" y="4369087"/>
            <a:ext cx="914400" cy="914400"/>
          </a:xfrm>
          <a:prstGeom prst="rect">
            <a:avLst/>
          </a:prstGeom>
        </p:spPr>
      </p:pic>
      <p:pic>
        <p:nvPicPr>
          <p:cNvPr id="18" name="Graphic 17" descr="Man with solid fill">
            <a:extLst>
              <a:ext uri="{FF2B5EF4-FFF2-40B4-BE49-F238E27FC236}">
                <a16:creationId xmlns:a16="http://schemas.microsoft.com/office/drawing/2014/main" id="{0F62E033-4858-FDA7-C743-BAB72361B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79577" y="4093200"/>
            <a:ext cx="914400" cy="914400"/>
          </a:xfrm>
          <a:prstGeom prst="rect">
            <a:avLst/>
          </a:prstGeom>
        </p:spPr>
      </p:pic>
      <p:pic>
        <p:nvPicPr>
          <p:cNvPr id="19" name="Graphic 18" descr="Man with solid fill">
            <a:extLst>
              <a:ext uri="{FF2B5EF4-FFF2-40B4-BE49-F238E27FC236}">
                <a16:creationId xmlns:a16="http://schemas.microsoft.com/office/drawing/2014/main" id="{E4FABA13-0801-2953-64B1-07ECA21D79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1151" y="4792273"/>
            <a:ext cx="914400" cy="914400"/>
          </a:xfrm>
          <a:prstGeom prst="rect">
            <a:avLst/>
          </a:prstGeom>
        </p:spPr>
      </p:pic>
      <p:pic>
        <p:nvPicPr>
          <p:cNvPr id="20" name="Graphic 19" descr="Man with solid fill">
            <a:extLst>
              <a:ext uri="{FF2B5EF4-FFF2-40B4-BE49-F238E27FC236}">
                <a16:creationId xmlns:a16="http://schemas.microsoft.com/office/drawing/2014/main" id="{095C8E9C-B2F2-CD6B-0883-C1746DEAB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7351" y="2764724"/>
            <a:ext cx="914400" cy="914400"/>
          </a:xfrm>
          <a:prstGeom prst="rect">
            <a:avLst/>
          </a:prstGeom>
        </p:spPr>
      </p:pic>
      <p:pic>
        <p:nvPicPr>
          <p:cNvPr id="21" name="Graphic 20" descr="Man with solid fill">
            <a:extLst>
              <a:ext uri="{FF2B5EF4-FFF2-40B4-BE49-F238E27FC236}">
                <a16:creationId xmlns:a16="http://schemas.microsoft.com/office/drawing/2014/main" id="{320443F7-1094-8A25-C339-64B468F2F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90126" y="3177599"/>
            <a:ext cx="914400" cy="914400"/>
          </a:xfrm>
          <a:prstGeom prst="rect">
            <a:avLst/>
          </a:prstGeom>
        </p:spPr>
      </p:pic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004793F1-E895-4CFA-91B9-970AE687FA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8326" y="3838238"/>
            <a:ext cx="914400" cy="914400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BF5F98FA-7D13-30D2-621A-EEAD067915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7189" y="3945901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0AD42F-DAA2-5342-EF82-D44031C1E68C}"/>
              </a:ext>
            </a:extLst>
          </p:cNvPr>
          <p:cNvCxnSpPr>
            <a:cxnSpLocks/>
          </p:cNvCxnSpPr>
          <p:nvPr/>
        </p:nvCxnSpPr>
        <p:spPr>
          <a:xfrm>
            <a:off x="3406386" y="2397415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C9E0DDA-A870-1D6E-3495-8135E31001EE}"/>
              </a:ext>
            </a:extLst>
          </p:cNvPr>
          <p:cNvCxnSpPr>
            <a:cxnSpLocks/>
          </p:cNvCxnSpPr>
          <p:nvPr/>
        </p:nvCxnSpPr>
        <p:spPr>
          <a:xfrm>
            <a:off x="6210300" y="4117872"/>
            <a:ext cx="3207527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0AC014-DF02-5D00-616F-B2FE29437A12}"/>
              </a:ext>
            </a:extLst>
          </p:cNvPr>
          <p:cNvCxnSpPr>
            <a:cxnSpLocks/>
          </p:cNvCxnSpPr>
          <p:nvPr/>
        </p:nvCxnSpPr>
        <p:spPr>
          <a:xfrm>
            <a:off x="6082312" y="2466975"/>
            <a:ext cx="0" cy="1570462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30F0E-FA22-D6EA-ADEC-BBBEB6A5E8C6}"/>
              </a:ext>
            </a:extLst>
          </p:cNvPr>
          <p:cNvSpPr txBox="1">
            <a:spLocks/>
          </p:cNvSpPr>
          <p:nvPr/>
        </p:nvSpPr>
        <p:spPr>
          <a:xfrm>
            <a:off x="6877050" y="869534"/>
            <a:ext cx="4853850" cy="9144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2100" dirty="0"/>
              <a:t>We would like to know if there is a difference between blood pressure between these two groups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91DE5F2-8209-0ABF-6437-A08AD885B8E1}"/>
              </a:ext>
            </a:extLst>
          </p:cNvPr>
          <p:cNvCxnSpPr/>
          <p:nvPr/>
        </p:nvCxnSpPr>
        <p:spPr>
          <a:xfrm flipH="1">
            <a:off x="6470887" y="1891079"/>
            <a:ext cx="1227526" cy="101448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Graphic 5" descr="Medicine with solid fill">
            <a:extLst>
              <a:ext uri="{FF2B5EF4-FFF2-40B4-BE49-F238E27FC236}">
                <a16:creationId xmlns:a16="http://schemas.microsoft.com/office/drawing/2014/main" id="{F2B96888-5215-A21D-050A-E2FD99208D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89068" y="640762"/>
            <a:ext cx="914400" cy="914400"/>
          </a:xfrm>
          <a:prstGeom prst="rect">
            <a:avLst/>
          </a:prstGeom>
        </p:spPr>
      </p:pic>
      <p:pic>
        <p:nvPicPr>
          <p:cNvPr id="5" name="Graphic 4" descr="Medicine with solid fill">
            <a:extLst>
              <a:ext uri="{FF2B5EF4-FFF2-40B4-BE49-F238E27FC236}">
                <a16:creationId xmlns:a16="http://schemas.microsoft.com/office/drawing/2014/main" id="{7F33A9F6-7DC5-8F28-85F6-896D3459CA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74877" y="23990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7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126CB-9751-C1FA-0841-6BEA5380D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5FF0B83-A81B-ECE0-81AE-F83B03AD5F57}"/>
              </a:ext>
            </a:extLst>
          </p:cNvPr>
          <p:cNvGraphicFramePr/>
          <p:nvPr/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Graphic 7" descr="Man with solid fill">
            <a:extLst>
              <a:ext uri="{FF2B5EF4-FFF2-40B4-BE49-F238E27FC236}">
                <a16:creationId xmlns:a16="http://schemas.microsoft.com/office/drawing/2014/main" id="{861D07CA-0C0A-14DE-A312-0236B01CB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5487" y="1444012"/>
            <a:ext cx="914400" cy="914400"/>
          </a:xfrm>
          <a:prstGeom prst="rect">
            <a:avLst/>
          </a:prstGeom>
        </p:spPr>
      </p:pic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5AC52CC7-A80D-8B08-F7FC-F04D83582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5287" y="2414175"/>
            <a:ext cx="914400" cy="914400"/>
          </a:xfrm>
          <a:prstGeom prst="rect">
            <a:avLst/>
          </a:prstGeom>
        </p:spPr>
      </p:pic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6551BB39-724C-4B87-455C-899627650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9538" y="2414175"/>
            <a:ext cx="914400" cy="914400"/>
          </a:xfrm>
          <a:prstGeom prst="rect">
            <a:avLst/>
          </a:prstGeom>
        </p:spPr>
      </p:pic>
      <p:pic>
        <p:nvPicPr>
          <p:cNvPr id="11" name="Graphic 10" descr="Man with solid fill">
            <a:extLst>
              <a:ext uri="{FF2B5EF4-FFF2-40B4-BE49-F238E27FC236}">
                <a16:creationId xmlns:a16="http://schemas.microsoft.com/office/drawing/2014/main" id="{7B1AF335-3F97-DEC3-AEEE-8B3D58979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3137" y="3267280"/>
            <a:ext cx="914400" cy="914400"/>
          </a:xfrm>
          <a:prstGeom prst="rect">
            <a:avLst/>
          </a:prstGeom>
        </p:spPr>
      </p:pic>
      <p:pic>
        <p:nvPicPr>
          <p:cNvPr id="12" name="Graphic 11" descr="Man with solid fill">
            <a:extLst>
              <a:ext uri="{FF2B5EF4-FFF2-40B4-BE49-F238E27FC236}">
                <a16:creationId xmlns:a16="http://schemas.microsoft.com/office/drawing/2014/main" id="{C45B8823-76AA-1C6B-3923-C5491F62E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7312" y="1085699"/>
            <a:ext cx="914400" cy="914400"/>
          </a:xfrm>
          <a:prstGeom prst="rect">
            <a:avLst/>
          </a:prstGeom>
        </p:spPr>
      </p:pic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AD41708A-4A8C-59D4-46B2-E042E4070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0087" y="1498574"/>
            <a:ext cx="914400" cy="914400"/>
          </a:xfrm>
          <a:prstGeom prst="rect">
            <a:avLst/>
          </a:prstGeom>
        </p:spPr>
      </p:pic>
      <p:pic>
        <p:nvPicPr>
          <p:cNvPr id="14" name="Graphic 13" descr="Man with solid fill">
            <a:extLst>
              <a:ext uri="{FF2B5EF4-FFF2-40B4-BE49-F238E27FC236}">
                <a16:creationId xmlns:a16="http://schemas.microsoft.com/office/drawing/2014/main" id="{0C70F422-D3A4-BB17-C3C4-B79B2DCA6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53512" y="2051549"/>
            <a:ext cx="914400" cy="914400"/>
          </a:xfrm>
          <a:prstGeom prst="rect">
            <a:avLst/>
          </a:prstGeom>
        </p:spPr>
      </p:pic>
      <p:pic>
        <p:nvPicPr>
          <p:cNvPr id="15" name="Graphic 14" descr="Man with solid fill">
            <a:extLst>
              <a:ext uri="{FF2B5EF4-FFF2-40B4-BE49-F238E27FC236}">
                <a16:creationId xmlns:a16="http://schemas.microsoft.com/office/drawing/2014/main" id="{8637D5DE-C79A-90F5-478F-FE46AD406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0112" y="2871375"/>
            <a:ext cx="914400" cy="914400"/>
          </a:xfrm>
          <a:prstGeom prst="rect">
            <a:avLst/>
          </a:prstGeom>
        </p:spPr>
      </p:pic>
      <p:pic>
        <p:nvPicPr>
          <p:cNvPr id="16" name="Graphic 15" descr="Man with solid fill">
            <a:extLst>
              <a:ext uri="{FF2B5EF4-FFF2-40B4-BE49-F238E27FC236}">
                <a16:creationId xmlns:a16="http://schemas.microsoft.com/office/drawing/2014/main" id="{6BBE63B1-DA4C-B764-BBFD-50B63486BE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5526" y="2816813"/>
            <a:ext cx="914400" cy="914400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D0D1CDA5-CBDE-5F60-1929-94317E0F2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9176" y="4062863"/>
            <a:ext cx="914400" cy="914400"/>
          </a:xfrm>
          <a:prstGeom prst="rect">
            <a:avLst/>
          </a:prstGeom>
        </p:spPr>
      </p:pic>
      <p:pic>
        <p:nvPicPr>
          <p:cNvPr id="18" name="Graphic 17" descr="Man with solid fill">
            <a:extLst>
              <a:ext uri="{FF2B5EF4-FFF2-40B4-BE49-F238E27FC236}">
                <a16:creationId xmlns:a16="http://schemas.microsoft.com/office/drawing/2014/main" id="{EEC30BAB-596B-F209-EAB4-694BFAC80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79577" y="3786976"/>
            <a:ext cx="914400" cy="914400"/>
          </a:xfrm>
          <a:prstGeom prst="rect">
            <a:avLst/>
          </a:prstGeom>
        </p:spPr>
      </p:pic>
      <p:pic>
        <p:nvPicPr>
          <p:cNvPr id="19" name="Graphic 18" descr="Man with solid fill">
            <a:extLst>
              <a:ext uri="{FF2B5EF4-FFF2-40B4-BE49-F238E27FC236}">
                <a16:creationId xmlns:a16="http://schemas.microsoft.com/office/drawing/2014/main" id="{A5AE08BC-D1D5-5FA6-124E-93E3991E3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1151" y="4486049"/>
            <a:ext cx="914400" cy="914400"/>
          </a:xfrm>
          <a:prstGeom prst="rect">
            <a:avLst/>
          </a:prstGeom>
        </p:spPr>
      </p:pic>
      <p:pic>
        <p:nvPicPr>
          <p:cNvPr id="20" name="Graphic 19" descr="Man with solid fill">
            <a:extLst>
              <a:ext uri="{FF2B5EF4-FFF2-40B4-BE49-F238E27FC236}">
                <a16:creationId xmlns:a16="http://schemas.microsoft.com/office/drawing/2014/main" id="{0F410C0A-0B9A-B67C-26B3-34A6D1D4C4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7351" y="2458500"/>
            <a:ext cx="914400" cy="914400"/>
          </a:xfrm>
          <a:prstGeom prst="rect">
            <a:avLst/>
          </a:prstGeom>
        </p:spPr>
      </p:pic>
      <p:pic>
        <p:nvPicPr>
          <p:cNvPr id="21" name="Graphic 20" descr="Man with solid fill">
            <a:extLst>
              <a:ext uri="{FF2B5EF4-FFF2-40B4-BE49-F238E27FC236}">
                <a16:creationId xmlns:a16="http://schemas.microsoft.com/office/drawing/2014/main" id="{CFFF9D04-8F02-42ED-181A-01A1AB182F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90126" y="2871375"/>
            <a:ext cx="914400" cy="914400"/>
          </a:xfrm>
          <a:prstGeom prst="rect">
            <a:avLst/>
          </a:prstGeom>
        </p:spPr>
      </p:pic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8CF2CF12-4100-74C9-C2A2-906CE25AB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8326" y="3532014"/>
            <a:ext cx="914400" cy="914400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77C4FEC9-0D4F-F5DC-24B9-0AC561EAA4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7189" y="3639677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EB829D-4454-EEEC-B749-EFB384B1D453}"/>
              </a:ext>
            </a:extLst>
          </p:cNvPr>
          <p:cNvCxnSpPr>
            <a:cxnSpLocks/>
          </p:cNvCxnSpPr>
          <p:nvPr/>
        </p:nvCxnSpPr>
        <p:spPr>
          <a:xfrm>
            <a:off x="3406386" y="2588098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BBCA14-2C70-E961-1722-C401F2564E75}"/>
              </a:ext>
            </a:extLst>
          </p:cNvPr>
          <p:cNvCxnSpPr>
            <a:cxnSpLocks/>
          </p:cNvCxnSpPr>
          <p:nvPr/>
        </p:nvCxnSpPr>
        <p:spPr>
          <a:xfrm>
            <a:off x="6210300" y="3811648"/>
            <a:ext cx="3207527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F8EFFD-4544-0CE2-DD7B-7EDDA02240AF}"/>
              </a:ext>
            </a:extLst>
          </p:cNvPr>
          <p:cNvCxnSpPr>
            <a:cxnSpLocks/>
          </p:cNvCxnSpPr>
          <p:nvPr/>
        </p:nvCxnSpPr>
        <p:spPr>
          <a:xfrm>
            <a:off x="6082312" y="2686050"/>
            <a:ext cx="0" cy="1125598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38E3C-A0C5-6251-1A94-135B7D2AD507}"/>
              </a:ext>
            </a:extLst>
          </p:cNvPr>
          <p:cNvSpPr txBox="1">
            <a:spLocks/>
          </p:cNvSpPr>
          <p:nvPr/>
        </p:nvSpPr>
        <p:spPr>
          <a:xfrm>
            <a:off x="6877050" y="869534"/>
            <a:ext cx="4853850" cy="9144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2100" dirty="0"/>
              <a:t>We would like to know if there is a difference between blood pressure between these two groups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43E7F2-13D0-32CE-9646-B0B9335A1887}"/>
              </a:ext>
            </a:extLst>
          </p:cNvPr>
          <p:cNvCxnSpPr/>
          <p:nvPr/>
        </p:nvCxnSpPr>
        <p:spPr>
          <a:xfrm flipH="1">
            <a:off x="6470887" y="1891079"/>
            <a:ext cx="1227526" cy="101448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Graphic 5" descr="Medicine with solid fill">
            <a:extLst>
              <a:ext uri="{FF2B5EF4-FFF2-40B4-BE49-F238E27FC236}">
                <a16:creationId xmlns:a16="http://schemas.microsoft.com/office/drawing/2014/main" id="{DE7F8732-F18B-EA6A-64F2-69A956D1AA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89068" y="831445"/>
            <a:ext cx="914400" cy="914400"/>
          </a:xfrm>
          <a:prstGeom prst="rect">
            <a:avLst/>
          </a:prstGeom>
        </p:spPr>
      </p:pic>
      <p:pic>
        <p:nvPicPr>
          <p:cNvPr id="5" name="Graphic 4" descr="Medicine with solid fill">
            <a:extLst>
              <a:ext uri="{FF2B5EF4-FFF2-40B4-BE49-F238E27FC236}">
                <a16:creationId xmlns:a16="http://schemas.microsoft.com/office/drawing/2014/main" id="{505F295A-7938-7537-3EB5-0A640AA330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74877" y="20928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42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7DCF9-ED3A-57D8-FDAF-D5BFE7E2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Types of T-test</a:t>
            </a:r>
          </a:p>
        </p:txBody>
      </p:sp>
      <p:pic>
        <p:nvPicPr>
          <p:cNvPr id="4" name="Picture 3" descr="A diagram of a sample test&#10;&#10;AI-generated content may be incorrect.">
            <a:extLst>
              <a:ext uri="{FF2B5EF4-FFF2-40B4-BE49-F238E27FC236}">
                <a16:creationId xmlns:a16="http://schemas.microsoft.com/office/drawing/2014/main" id="{35EEA2F8-F9D5-BE3D-E1D4-0F6001E9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094"/>
          <a:stretch>
            <a:fillRect/>
          </a:stretch>
        </p:blipFill>
        <p:spPr>
          <a:xfrm>
            <a:off x="0" y="2151932"/>
            <a:ext cx="12192000" cy="289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91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ample test&#10;&#10;AI-generated content may be incorrect.">
            <a:extLst>
              <a:ext uri="{FF2B5EF4-FFF2-40B4-BE49-F238E27FC236}">
                <a16:creationId xmlns:a16="http://schemas.microsoft.com/office/drawing/2014/main" id="{4CD8CBE7-8899-D7A3-EB6A-4112B224BB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" b="49666"/>
          <a:stretch>
            <a:fillRect/>
          </a:stretch>
        </p:blipFill>
        <p:spPr>
          <a:xfrm>
            <a:off x="0" y="584199"/>
            <a:ext cx="12192000" cy="28638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D330C1-D18A-FDF0-CEA7-D085989C7404}"/>
              </a:ext>
            </a:extLst>
          </p:cNvPr>
          <p:cNvSpPr/>
          <p:nvPr/>
        </p:nvSpPr>
        <p:spPr>
          <a:xfrm>
            <a:off x="4203700" y="3448049"/>
            <a:ext cx="3730625" cy="3009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1CC087-0BCB-EFD8-E389-358DE35318C1}"/>
              </a:ext>
            </a:extLst>
          </p:cNvPr>
          <p:cNvSpPr/>
          <p:nvPr/>
        </p:nvSpPr>
        <p:spPr>
          <a:xfrm>
            <a:off x="290513" y="3448049"/>
            <a:ext cx="3676650" cy="3009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9A2E2A-36D3-4AF4-BA70-164D48D12BFC}"/>
              </a:ext>
            </a:extLst>
          </p:cNvPr>
          <p:cNvSpPr/>
          <p:nvPr/>
        </p:nvSpPr>
        <p:spPr>
          <a:xfrm>
            <a:off x="8102600" y="3448049"/>
            <a:ext cx="4044950" cy="3009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88883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6626211-57AF-F779-DD11-2EC126B71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ample test&#10;&#10;AI-generated content may be incorrect.">
            <a:extLst>
              <a:ext uri="{FF2B5EF4-FFF2-40B4-BE49-F238E27FC236}">
                <a16:creationId xmlns:a16="http://schemas.microsoft.com/office/drawing/2014/main" id="{641D84C8-137F-C5BC-49BD-7615CB171E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2" b="-490"/>
          <a:stretch>
            <a:fillRect/>
          </a:stretch>
        </p:blipFill>
        <p:spPr>
          <a:xfrm>
            <a:off x="0" y="584199"/>
            <a:ext cx="12192000" cy="57175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6FDA07-CC94-0176-98D4-D2E2062F9A86}"/>
              </a:ext>
            </a:extLst>
          </p:cNvPr>
          <p:cNvSpPr/>
          <p:nvPr/>
        </p:nvSpPr>
        <p:spPr>
          <a:xfrm>
            <a:off x="4203700" y="3448049"/>
            <a:ext cx="3730625" cy="3009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58DAC2-D4F4-501D-59EC-250EAE40E8B3}"/>
              </a:ext>
            </a:extLst>
          </p:cNvPr>
          <p:cNvSpPr/>
          <p:nvPr/>
        </p:nvSpPr>
        <p:spPr>
          <a:xfrm>
            <a:off x="8102600" y="3448049"/>
            <a:ext cx="4044950" cy="3009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99202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55B4C06-C7CC-B41B-94FA-9E2B5CCFA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ample test&#10;&#10;AI-generated content may be incorrect.">
            <a:extLst>
              <a:ext uri="{FF2B5EF4-FFF2-40B4-BE49-F238E27FC236}">
                <a16:creationId xmlns:a16="http://schemas.microsoft.com/office/drawing/2014/main" id="{7FCF7E93-1077-C91D-8500-C4099219AA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2" b="-490"/>
          <a:stretch>
            <a:fillRect/>
          </a:stretch>
        </p:blipFill>
        <p:spPr>
          <a:xfrm>
            <a:off x="0" y="584199"/>
            <a:ext cx="12192000" cy="57175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2AEC26-802E-62FE-5647-7F3D2647CD5F}"/>
              </a:ext>
            </a:extLst>
          </p:cNvPr>
          <p:cNvSpPr/>
          <p:nvPr/>
        </p:nvSpPr>
        <p:spPr>
          <a:xfrm>
            <a:off x="8102600" y="3448049"/>
            <a:ext cx="4044950" cy="3009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31215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0FBDF16-202D-EE80-500A-D1C2EDFDD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ample test&#10;&#10;AI-generated content may be incorrect.">
            <a:extLst>
              <a:ext uri="{FF2B5EF4-FFF2-40B4-BE49-F238E27FC236}">
                <a16:creationId xmlns:a16="http://schemas.microsoft.com/office/drawing/2014/main" id="{1F4CB6F5-FCDA-4EA3-FEF0-BC4C9C71F3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2" b="-490"/>
          <a:stretch>
            <a:fillRect/>
          </a:stretch>
        </p:blipFill>
        <p:spPr>
          <a:xfrm>
            <a:off x="0" y="584199"/>
            <a:ext cx="12192000" cy="571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70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6EA96-5E55-0938-FC67-03726D88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One sample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012C4-287E-2123-0A90-0ECD016F8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7561"/>
            <a:ext cx="10250804" cy="869335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We use a one sample T-test when we want to compare a </a:t>
            </a:r>
            <a:r>
              <a:rPr lang="en-PH" b="1" dirty="0">
                <a:solidFill>
                  <a:srgbClr val="7030A0"/>
                </a:solidFill>
              </a:rPr>
              <a:t>sample mean</a:t>
            </a:r>
            <a:r>
              <a:rPr lang="en-PH" dirty="0"/>
              <a:t> with a known </a:t>
            </a:r>
            <a:r>
              <a:rPr lang="en-PH" b="1" dirty="0">
                <a:solidFill>
                  <a:srgbClr val="00B050"/>
                </a:solidFill>
              </a:rPr>
              <a:t>reference mean</a:t>
            </a:r>
          </a:p>
        </p:txBody>
      </p:sp>
      <p:pic>
        <p:nvPicPr>
          <p:cNvPr id="4" name="Graphic 3" descr="Man with solid fill">
            <a:extLst>
              <a:ext uri="{FF2B5EF4-FFF2-40B4-BE49-F238E27FC236}">
                <a16:creationId xmlns:a16="http://schemas.microsoft.com/office/drawing/2014/main" id="{87621450-20F7-8EFF-1B7E-A51E9993A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8022" y="2845714"/>
            <a:ext cx="720000" cy="720000"/>
          </a:xfrm>
          <a:prstGeom prst="rect">
            <a:avLst/>
          </a:prstGeom>
        </p:spPr>
      </p:pic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54C83A4C-7564-A5FC-8E86-0ECD70C9E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2956" y="3365366"/>
            <a:ext cx="720000" cy="720000"/>
          </a:xfrm>
          <a:prstGeom prst="rect">
            <a:avLst/>
          </a:prstGeom>
        </p:spPr>
      </p:pic>
      <p:pic>
        <p:nvPicPr>
          <p:cNvPr id="6" name="Graphic 5" descr="Man with solid fill">
            <a:extLst>
              <a:ext uri="{FF2B5EF4-FFF2-40B4-BE49-F238E27FC236}">
                <a16:creationId xmlns:a16="http://schemas.microsoft.com/office/drawing/2014/main" id="{207880FF-465B-C65B-DA59-9679AB424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0506" y="3325238"/>
            <a:ext cx="720000" cy="720000"/>
          </a:xfrm>
          <a:prstGeom prst="rect">
            <a:avLst/>
          </a:prstGeom>
        </p:spPr>
      </p:pic>
      <p:pic>
        <p:nvPicPr>
          <p:cNvPr id="7" name="Graphic 6" descr="Man with solid fill">
            <a:extLst>
              <a:ext uri="{FF2B5EF4-FFF2-40B4-BE49-F238E27FC236}">
                <a16:creationId xmlns:a16="http://schemas.microsoft.com/office/drawing/2014/main" id="{E0999D49-5231-C9B1-328C-A02BE04DB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1731" y="3815220"/>
            <a:ext cx="720000" cy="720000"/>
          </a:xfrm>
          <a:prstGeom prst="rect">
            <a:avLst/>
          </a:prstGeom>
        </p:spPr>
      </p:pic>
      <p:pic>
        <p:nvPicPr>
          <p:cNvPr id="8" name="Graphic 7" descr="Man with solid fill">
            <a:extLst>
              <a:ext uri="{FF2B5EF4-FFF2-40B4-BE49-F238E27FC236}">
                <a16:creationId xmlns:a16="http://schemas.microsoft.com/office/drawing/2014/main" id="{9F061A36-FC4D-5B5B-B691-A6F29AC62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0506" y="2794454"/>
            <a:ext cx="720000" cy="720000"/>
          </a:xfrm>
          <a:prstGeom prst="rect">
            <a:avLst/>
          </a:prstGeom>
        </p:spPr>
      </p:pic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CF3EA045-5654-DB7C-4B7C-CC42C3BAE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5806" y="2485714"/>
            <a:ext cx="720000" cy="720000"/>
          </a:xfrm>
          <a:prstGeom prst="rect">
            <a:avLst/>
          </a:prstGeom>
        </p:spPr>
      </p:pic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816BA551-8C78-6AAF-D9C5-DAD287EFF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4372" y="2249419"/>
            <a:ext cx="720000" cy="720000"/>
          </a:xfrm>
          <a:prstGeom prst="rect">
            <a:avLst/>
          </a:prstGeom>
        </p:spPr>
      </p:pic>
      <p:pic>
        <p:nvPicPr>
          <p:cNvPr id="11" name="Graphic 10" descr="Man with solid fill">
            <a:extLst>
              <a:ext uri="{FF2B5EF4-FFF2-40B4-BE49-F238E27FC236}">
                <a16:creationId xmlns:a16="http://schemas.microsoft.com/office/drawing/2014/main" id="{58436043-F38C-DE79-988A-BCF60AB09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1106" y="2847811"/>
            <a:ext cx="720000" cy="720000"/>
          </a:xfrm>
          <a:prstGeom prst="rect">
            <a:avLst/>
          </a:prstGeom>
        </p:spPr>
      </p:pic>
      <p:pic>
        <p:nvPicPr>
          <p:cNvPr id="39" name="Picture 38" descr="A map of philippines with blue people&#10;&#10;AI-generated content may be incorrect.">
            <a:extLst>
              <a:ext uri="{FF2B5EF4-FFF2-40B4-BE49-F238E27FC236}">
                <a16:creationId xmlns:a16="http://schemas.microsoft.com/office/drawing/2014/main" id="{18CA7CA5-965D-B0D8-E247-BAF8BC8E4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496" y="1826069"/>
            <a:ext cx="2881304" cy="28800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153DE61-D902-8875-40B9-7320CF4412E1}"/>
              </a:ext>
            </a:extLst>
          </p:cNvPr>
          <p:cNvCxnSpPr>
            <a:cxnSpLocks/>
          </p:cNvCxnSpPr>
          <p:nvPr/>
        </p:nvCxnSpPr>
        <p:spPr>
          <a:xfrm>
            <a:off x="2622424" y="3266069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C1C75B36-8DCF-D686-72FA-63010F36127B}"/>
              </a:ext>
            </a:extLst>
          </p:cNvPr>
          <p:cNvSpPr txBox="1">
            <a:spLocks/>
          </p:cNvSpPr>
          <p:nvPr/>
        </p:nvSpPr>
        <p:spPr>
          <a:xfrm>
            <a:off x="3001486" y="4591613"/>
            <a:ext cx="1922940" cy="480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2200" b="1" dirty="0">
                <a:solidFill>
                  <a:srgbClr val="7030A0"/>
                </a:solidFill>
              </a:rPr>
              <a:t>Sample Mean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5376AE29-248F-C4F3-4D1A-888B32E09428}"/>
              </a:ext>
            </a:extLst>
          </p:cNvPr>
          <p:cNvSpPr txBox="1">
            <a:spLocks/>
          </p:cNvSpPr>
          <p:nvPr/>
        </p:nvSpPr>
        <p:spPr>
          <a:xfrm>
            <a:off x="6457332" y="4615819"/>
            <a:ext cx="4949808" cy="480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2200" b="1" dirty="0">
                <a:solidFill>
                  <a:srgbClr val="00B050"/>
                </a:solidFill>
              </a:rPr>
              <a:t>Known mean value (Reference Mean)</a:t>
            </a:r>
          </a:p>
        </p:txBody>
      </p:sp>
    </p:spTree>
    <p:extLst>
      <p:ext uri="{BB962C8B-B14F-4D97-AF65-F5344CB8AC3E}">
        <p14:creationId xmlns:p14="http://schemas.microsoft.com/office/powerpoint/2010/main" val="810183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7E7F8-111E-2C50-C0A8-23F69F527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E0E09-95A6-2DB9-D583-76E97D4F9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One sample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FC8B1-830A-B2DD-23B2-D7C407D61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7561"/>
            <a:ext cx="10250804" cy="869335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For example, a company that sells a perfume </a:t>
            </a:r>
            <a:r>
              <a:rPr lang="en-PH" b="1" dirty="0"/>
              <a:t>claims that their bottles contain 10 ml of liquid</a:t>
            </a:r>
            <a:r>
              <a:rPr lang="en-PH" dirty="0"/>
              <a:t>.</a:t>
            </a:r>
            <a:endParaRPr lang="en-PH" b="1" dirty="0">
              <a:solidFill>
                <a:srgbClr val="00B050"/>
              </a:solidFill>
            </a:endParaRPr>
          </a:p>
        </p:txBody>
      </p:sp>
      <p:pic>
        <p:nvPicPr>
          <p:cNvPr id="14" name="Graphic 13" descr="Perfume Bottle outline">
            <a:extLst>
              <a:ext uri="{FF2B5EF4-FFF2-40B4-BE49-F238E27FC236}">
                <a16:creationId xmlns:a16="http://schemas.microsoft.com/office/drawing/2014/main" id="{08522507-C600-175A-6E70-466541759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8181" y="1989000"/>
            <a:ext cx="2880000" cy="2880000"/>
          </a:xfrm>
          <a:prstGeom prst="rect">
            <a:avLst/>
          </a:prstGeom>
        </p:spPr>
      </p:pic>
      <p:sp>
        <p:nvSpPr>
          <p:cNvPr id="17" name="Explosion: 8 Points 16">
            <a:extLst>
              <a:ext uri="{FF2B5EF4-FFF2-40B4-BE49-F238E27FC236}">
                <a16:creationId xmlns:a16="http://schemas.microsoft.com/office/drawing/2014/main" id="{83CBD033-7CAD-6715-24C1-362A977B813A}"/>
              </a:ext>
            </a:extLst>
          </p:cNvPr>
          <p:cNvSpPr/>
          <p:nvPr/>
        </p:nvSpPr>
        <p:spPr>
          <a:xfrm>
            <a:off x="5560990" y="1358281"/>
            <a:ext cx="2520000" cy="2520000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100" b="1" dirty="0">
                <a:solidFill>
                  <a:schemeClr val="tx1"/>
                </a:solidFill>
              </a:rPr>
              <a:t> 10 ml </a:t>
            </a:r>
          </a:p>
          <a:p>
            <a:pPr algn="ctr"/>
            <a:r>
              <a:rPr lang="en-PH" sz="2100" b="1" dirty="0">
                <a:solidFill>
                  <a:schemeClr val="tx1"/>
                </a:solidFill>
              </a:rPr>
              <a:t>Buy now!  </a:t>
            </a:r>
          </a:p>
        </p:txBody>
      </p:sp>
    </p:spTree>
    <p:extLst>
      <p:ext uri="{BB962C8B-B14F-4D97-AF65-F5344CB8AC3E}">
        <p14:creationId xmlns:p14="http://schemas.microsoft.com/office/powerpoint/2010/main" val="147228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6BDB9-0CD1-E6A9-C23A-2F67A7A91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2777-794F-DA32-01AA-42AAA791A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One sample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82DA0-FB03-00E5-BCDE-2D5CDC716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7561"/>
            <a:ext cx="10250804" cy="869335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To check this we </a:t>
            </a:r>
            <a:r>
              <a:rPr lang="en-PH" b="1" dirty="0"/>
              <a:t>buy 30 samples </a:t>
            </a:r>
            <a:r>
              <a:rPr lang="en-PH" dirty="0"/>
              <a:t>of perfume and measure them.</a:t>
            </a:r>
            <a:endParaRPr lang="en-PH" b="1" dirty="0">
              <a:solidFill>
                <a:srgbClr val="00B050"/>
              </a:solidFill>
            </a:endParaRPr>
          </a:p>
        </p:txBody>
      </p:sp>
      <p:pic>
        <p:nvPicPr>
          <p:cNvPr id="4" name="Graphic 3" descr="Perfume Bottle outline">
            <a:extLst>
              <a:ext uri="{FF2B5EF4-FFF2-40B4-BE49-F238E27FC236}">
                <a16:creationId xmlns:a16="http://schemas.microsoft.com/office/drawing/2014/main" id="{2C116A75-09EF-8862-848D-2B611378C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0991" y="1989000"/>
            <a:ext cx="2880000" cy="2880000"/>
          </a:xfrm>
          <a:prstGeom prst="rect">
            <a:avLst/>
          </a:prstGeom>
        </p:spPr>
      </p:pic>
      <p:sp>
        <p:nvSpPr>
          <p:cNvPr id="5" name="Explosion: 8 Points 4">
            <a:extLst>
              <a:ext uri="{FF2B5EF4-FFF2-40B4-BE49-F238E27FC236}">
                <a16:creationId xmlns:a16="http://schemas.microsoft.com/office/drawing/2014/main" id="{A25B3382-5A5E-77C9-15E2-504159170D60}"/>
              </a:ext>
            </a:extLst>
          </p:cNvPr>
          <p:cNvSpPr/>
          <p:nvPr/>
        </p:nvSpPr>
        <p:spPr>
          <a:xfrm>
            <a:off x="8833800" y="1358281"/>
            <a:ext cx="2520000" cy="2520000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100" b="1" dirty="0">
                <a:solidFill>
                  <a:schemeClr val="tx1"/>
                </a:solidFill>
              </a:rPr>
              <a:t> 10 ml </a:t>
            </a:r>
          </a:p>
          <a:p>
            <a:pPr algn="ctr"/>
            <a:r>
              <a:rPr lang="en-PH" sz="2100" b="1" dirty="0">
                <a:solidFill>
                  <a:schemeClr val="tx1"/>
                </a:solidFill>
              </a:rPr>
              <a:t>Buy now!  </a:t>
            </a:r>
          </a:p>
        </p:txBody>
      </p:sp>
      <p:pic>
        <p:nvPicPr>
          <p:cNvPr id="6" name="Graphic 5" descr="Perfume Bottle outline">
            <a:extLst>
              <a:ext uri="{FF2B5EF4-FFF2-40B4-BE49-F238E27FC236}">
                <a16:creationId xmlns:a16="http://schemas.microsoft.com/office/drawing/2014/main" id="{06D1F6EB-C9DF-3359-4F99-A4C501B46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4591" y="2647831"/>
            <a:ext cx="720000" cy="720000"/>
          </a:xfrm>
          <a:prstGeom prst="rect">
            <a:avLst/>
          </a:prstGeom>
        </p:spPr>
      </p:pic>
      <p:pic>
        <p:nvPicPr>
          <p:cNvPr id="7" name="Graphic 6" descr="Perfume Bottle outline">
            <a:extLst>
              <a:ext uri="{FF2B5EF4-FFF2-40B4-BE49-F238E27FC236}">
                <a16:creationId xmlns:a16="http://schemas.microsoft.com/office/drawing/2014/main" id="{931ACE3F-E56F-9FFA-453E-64B16B1FC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6060" y="3412471"/>
            <a:ext cx="720000" cy="720000"/>
          </a:xfrm>
          <a:prstGeom prst="rect">
            <a:avLst/>
          </a:prstGeom>
        </p:spPr>
      </p:pic>
      <p:pic>
        <p:nvPicPr>
          <p:cNvPr id="8" name="Graphic 7" descr="Perfume Bottle outline">
            <a:extLst>
              <a:ext uri="{FF2B5EF4-FFF2-40B4-BE49-F238E27FC236}">
                <a16:creationId xmlns:a16="http://schemas.microsoft.com/office/drawing/2014/main" id="{705A9097-92A7-D56A-6607-4A16EC72C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8641" y="2406122"/>
            <a:ext cx="720000" cy="720000"/>
          </a:xfrm>
          <a:prstGeom prst="rect">
            <a:avLst/>
          </a:prstGeom>
        </p:spPr>
      </p:pic>
      <p:pic>
        <p:nvPicPr>
          <p:cNvPr id="9" name="Graphic 8" descr="Perfume Bottle outline">
            <a:extLst>
              <a:ext uri="{FF2B5EF4-FFF2-40B4-BE49-F238E27FC236}">
                <a16:creationId xmlns:a16="http://schemas.microsoft.com/office/drawing/2014/main" id="{97293D9D-B699-4685-BB7C-954173980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110" y="3170762"/>
            <a:ext cx="720000" cy="720000"/>
          </a:xfrm>
          <a:prstGeom prst="rect">
            <a:avLst/>
          </a:prstGeom>
        </p:spPr>
      </p:pic>
      <p:pic>
        <p:nvPicPr>
          <p:cNvPr id="15" name="Graphic 14" descr="Perfume Bottle outline">
            <a:extLst>
              <a:ext uri="{FF2B5EF4-FFF2-40B4-BE49-F238E27FC236}">
                <a16:creationId xmlns:a16="http://schemas.microsoft.com/office/drawing/2014/main" id="{132DE972-BD04-CE66-F61B-8FB8CF4E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5629" y="2810762"/>
            <a:ext cx="720000" cy="720000"/>
          </a:xfrm>
          <a:prstGeom prst="rect">
            <a:avLst/>
          </a:prstGeom>
        </p:spPr>
      </p:pic>
      <p:pic>
        <p:nvPicPr>
          <p:cNvPr id="16" name="Graphic 15" descr="Perfume Bottle outline">
            <a:extLst>
              <a:ext uri="{FF2B5EF4-FFF2-40B4-BE49-F238E27FC236}">
                <a16:creationId xmlns:a16="http://schemas.microsoft.com/office/drawing/2014/main" id="{774D42FC-70E4-33A0-F02E-4162BDC27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7098" y="3575402"/>
            <a:ext cx="720000" cy="720000"/>
          </a:xfrm>
          <a:prstGeom prst="rect">
            <a:avLst/>
          </a:prstGeom>
        </p:spPr>
      </p:pic>
      <p:pic>
        <p:nvPicPr>
          <p:cNvPr id="18" name="Graphic 17" descr="Perfume Bottle outline">
            <a:extLst>
              <a:ext uri="{FF2B5EF4-FFF2-40B4-BE49-F238E27FC236}">
                <a16:creationId xmlns:a16="http://schemas.microsoft.com/office/drawing/2014/main" id="{ACB85054-BCB1-2E0B-A06A-D8B7981E7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9679" y="2569053"/>
            <a:ext cx="720000" cy="720000"/>
          </a:xfrm>
          <a:prstGeom prst="rect">
            <a:avLst/>
          </a:prstGeom>
        </p:spPr>
      </p:pic>
      <p:pic>
        <p:nvPicPr>
          <p:cNvPr id="19" name="Graphic 18" descr="Perfume Bottle outline">
            <a:extLst>
              <a:ext uri="{FF2B5EF4-FFF2-40B4-BE49-F238E27FC236}">
                <a16:creationId xmlns:a16="http://schemas.microsoft.com/office/drawing/2014/main" id="{6C2F9ADD-54A0-CEFC-6F07-9F99D933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1148" y="3333693"/>
            <a:ext cx="720000" cy="720000"/>
          </a:xfrm>
          <a:prstGeom prst="rect">
            <a:avLst/>
          </a:prstGeom>
        </p:spPr>
      </p:pic>
      <p:pic>
        <p:nvPicPr>
          <p:cNvPr id="20" name="Graphic 19" descr="Perfume Bottle outline">
            <a:extLst>
              <a:ext uri="{FF2B5EF4-FFF2-40B4-BE49-F238E27FC236}">
                <a16:creationId xmlns:a16="http://schemas.microsoft.com/office/drawing/2014/main" id="{5D51D2A2-D2B6-CF95-180C-E8D9DA1F8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9581" y="2287831"/>
            <a:ext cx="720000" cy="720000"/>
          </a:xfrm>
          <a:prstGeom prst="rect">
            <a:avLst/>
          </a:prstGeom>
        </p:spPr>
      </p:pic>
      <p:pic>
        <p:nvPicPr>
          <p:cNvPr id="21" name="Graphic 20" descr="Perfume Bottle outline">
            <a:extLst>
              <a:ext uri="{FF2B5EF4-FFF2-40B4-BE49-F238E27FC236}">
                <a16:creationId xmlns:a16="http://schemas.microsoft.com/office/drawing/2014/main" id="{74A8E88E-FF94-E659-FA9E-894472951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1050" y="3052471"/>
            <a:ext cx="720000" cy="720000"/>
          </a:xfrm>
          <a:prstGeom prst="rect">
            <a:avLst/>
          </a:prstGeom>
        </p:spPr>
      </p:pic>
      <p:pic>
        <p:nvPicPr>
          <p:cNvPr id="22" name="Graphic 21" descr="Perfume Bottle outline">
            <a:extLst>
              <a:ext uri="{FF2B5EF4-FFF2-40B4-BE49-F238E27FC236}">
                <a16:creationId xmlns:a16="http://schemas.microsoft.com/office/drawing/2014/main" id="{77DD1711-561C-A5AC-60BE-3708A37D5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3631" y="2046122"/>
            <a:ext cx="720000" cy="720000"/>
          </a:xfrm>
          <a:prstGeom prst="rect">
            <a:avLst/>
          </a:prstGeom>
        </p:spPr>
      </p:pic>
      <p:pic>
        <p:nvPicPr>
          <p:cNvPr id="23" name="Graphic 22" descr="Perfume Bottle outline">
            <a:extLst>
              <a:ext uri="{FF2B5EF4-FFF2-40B4-BE49-F238E27FC236}">
                <a16:creationId xmlns:a16="http://schemas.microsoft.com/office/drawing/2014/main" id="{A712654E-6B8E-59B8-91DD-82103BD2C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5100" y="2810762"/>
            <a:ext cx="720000" cy="720000"/>
          </a:xfrm>
          <a:prstGeom prst="rect">
            <a:avLst/>
          </a:prstGeom>
        </p:spPr>
      </p:pic>
      <p:pic>
        <p:nvPicPr>
          <p:cNvPr id="24" name="Graphic 23" descr="Perfume Bottle outline">
            <a:extLst>
              <a:ext uri="{FF2B5EF4-FFF2-40B4-BE49-F238E27FC236}">
                <a16:creationId xmlns:a16="http://schemas.microsoft.com/office/drawing/2014/main" id="{763E74A1-1FA8-BC29-E4AD-258F08C34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0619" y="2450762"/>
            <a:ext cx="720000" cy="720000"/>
          </a:xfrm>
          <a:prstGeom prst="rect">
            <a:avLst/>
          </a:prstGeom>
        </p:spPr>
      </p:pic>
      <p:pic>
        <p:nvPicPr>
          <p:cNvPr id="25" name="Graphic 24" descr="Perfume Bottle outline">
            <a:extLst>
              <a:ext uri="{FF2B5EF4-FFF2-40B4-BE49-F238E27FC236}">
                <a16:creationId xmlns:a16="http://schemas.microsoft.com/office/drawing/2014/main" id="{820E926B-7CE9-4A3C-226F-522F06C13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2088" y="3215402"/>
            <a:ext cx="720000" cy="720000"/>
          </a:xfrm>
          <a:prstGeom prst="rect">
            <a:avLst/>
          </a:prstGeom>
        </p:spPr>
      </p:pic>
      <p:pic>
        <p:nvPicPr>
          <p:cNvPr id="26" name="Graphic 25" descr="Perfume Bottle outline">
            <a:extLst>
              <a:ext uri="{FF2B5EF4-FFF2-40B4-BE49-F238E27FC236}">
                <a16:creationId xmlns:a16="http://schemas.microsoft.com/office/drawing/2014/main" id="{26E31490-DF95-BE16-C4F3-EF0A6EABC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4669" y="2209053"/>
            <a:ext cx="720000" cy="720000"/>
          </a:xfrm>
          <a:prstGeom prst="rect">
            <a:avLst/>
          </a:prstGeom>
        </p:spPr>
      </p:pic>
      <p:pic>
        <p:nvPicPr>
          <p:cNvPr id="27" name="Graphic 26" descr="Perfume Bottle outline">
            <a:extLst>
              <a:ext uri="{FF2B5EF4-FFF2-40B4-BE49-F238E27FC236}">
                <a16:creationId xmlns:a16="http://schemas.microsoft.com/office/drawing/2014/main" id="{40B79567-2470-F930-F44B-118C05BEB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6138" y="2973693"/>
            <a:ext cx="720000" cy="720000"/>
          </a:xfrm>
          <a:prstGeom prst="rect">
            <a:avLst/>
          </a:prstGeom>
        </p:spPr>
      </p:pic>
      <p:pic>
        <p:nvPicPr>
          <p:cNvPr id="28" name="Graphic 27" descr="Perfume Bottle outline">
            <a:extLst>
              <a:ext uri="{FF2B5EF4-FFF2-40B4-BE49-F238E27FC236}">
                <a16:creationId xmlns:a16="http://schemas.microsoft.com/office/drawing/2014/main" id="{2ECC1AA7-000E-1CF9-E947-0B296FC72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6134" y="4150979"/>
            <a:ext cx="720000" cy="720000"/>
          </a:xfrm>
          <a:prstGeom prst="rect">
            <a:avLst/>
          </a:prstGeom>
        </p:spPr>
      </p:pic>
      <p:pic>
        <p:nvPicPr>
          <p:cNvPr id="29" name="Graphic 28" descr="Perfume Bottle outline">
            <a:extLst>
              <a:ext uri="{FF2B5EF4-FFF2-40B4-BE49-F238E27FC236}">
                <a16:creationId xmlns:a16="http://schemas.microsoft.com/office/drawing/2014/main" id="{394DE849-A712-EC28-C267-C142222CD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641" y="3141752"/>
            <a:ext cx="720000" cy="720000"/>
          </a:xfrm>
          <a:prstGeom prst="rect">
            <a:avLst/>
          </a:prstGeom>
        </p:spPr>
      </p:pic>
      <p:pic>
        <p:nvPicPr>
          <p:cNvPr id="30" name="Graphic 29" descr="Perfume Bottle outline">
            <a:extLst>
              <a:ext uri="{FF2B5EF4-FFF2-40B4-BE49-F238E27FC236}">
                <a16:creationId xmlns:a16="http://schemas.microsoft.com/office/drawing/2014/main" id="{0338BCD5-5BEB-E540-EA27-0CA13EEE4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184" y="3909270"/>
            <a:ext cx="720000" cy="720000"/>
          </a:xfrm>
          <a:prstGeom prst="rect">
            <a:avLst/>
          </a:prstGeom>
        </p:spPr>
      </p:pic>
      <p:pic>
        <p:nvPicPr>
          <p:cNvPr id="31" name="Graphic 30" descr="Perfume Bottle outline">
            <a:extLst>
              <a:ext uri="{FF2B5EF4-FFF2-40B4-BE49-F238E27FC236}">
                <a16:creationId xmlns:a16="http://schemas.microsoft.com/office/drawing/2014/main" id="{E471F1C3-EFE4-E7A5-7BB7-4B45C011D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2022" y="3964413"/>
            <a:ext cx="720000" cy="720000"/>
          </a:xfrm>
          <a:prstGeom prst="rect">
            <a:avLst/>
          </a:prstGeom>
        </p:spPr>
      </p:pic>
      <p:pic>
        <p:nvPicPr>
          <p:cNvPr id="32" name="Graphic 31" descr="Perfume Bottle outline">
            <a:extLst>
              <a:ext uri="{FF2B5EF4-FFF2-40B4-BE49-F238E27FC236}">
                <a16:creationId xmlns:a16="http://schemas.microsoft.com/office/drawing/2014/main" id="{D5CF06BE-7DD2-85C6-1E5C-16ED2D08D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7172" y="4313910"/>
            <a:ext cx="720000" cy="720000"/>
          </a:xfrm>
          <a:prstGeom prst="rect">
            <a:avLst/>
          </a:prstGeom>
        </p:spPr>
      </p:pic>
      <p:pic>
        <p:nvPicPr>
          <p:cNvPr id="33" name="Graphic 32" descr="Perfume Bottle outline">
            <a:extLst>
              <a:ext uri="{FF2B5EF4-FFF2-40B4-BE49-F238E27FC236}">
                <a16:creationId xmlns:a16="http://schemas.microsoft.com/office/drawing/2014/main" id="{53537C75-95B6-28C1-2647-565140E14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413" y="3769593"/>
            <a:ext cx="720000" cy="720000"/>
          </a:xfrm>
          <a:prstGeom prst="rect">
            <a:avLst/>
          </a:prstGeom>
        </p:spPr>
      </p:pic>
      <p:pic>
        <p:nvPicPr>
          <p:cNvPr id="34" name="Graphic 33" descr="Perfume Bottle outline">
            <a:extLst>
              <a:ext uri="{FF2B5EF4-FFF2-40B4-BE49-F238E27FC236}">
                <a16:creationId xmlns:a16="http://schemas.microsoft.com/office/drawing/2014/main" id="{DC9F77F3-74BE-10B9-A3F0-01A79FB16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1222" y="4072201"/>
            <a:ext cx="720000" cy="720000"/>
          </a:xfrm>
          <a:prstGeom prst="rect">
            <a:avLst/>
          </a:prstGeom>
        </p:spPr>
      </p:pic>
      <p:pic>
        <p:nvPicPr>
          <p:cNvPr id="35" name="Graphic 34" descr="Perfume Bottle outline">
            <a:extLst>
              <a:ext uri="{FF2B5EF4-FFF2-40B4-BE49-F238E27FC236}">
                <a16:creationId xmlns:a16="http://schemas.microsoft.com/office/drawing/2014/main" id="{8AD9F7FA-007E-9C10-6CB0-EF40CAA22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679" y="3036527"/>
            <a:ext cx="720000" cy="720000"/>
          </a:xfrm>
          <a:prstGeom prst="rect">
            <a:avLst/>
          </a:prstGeom>
        </p:spPr>
      </p:pic>
      <p:pic>
        <p:nvPicPr>
          <p:cNvPr id="38" name="Graphic 37" descr="Perfume Bottle outline">
            <a:extLst>
              <a:ext uri="{FF2B5EF4-FFF2-40B4-BE49-F238E27FC236}">
                <a16:creationId xmlns:a16="http://schemas.microsoft.com/office/drawing/2014/main" id="{48BD10CB-3669-8A11-28E2-CCB7C36C0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5174" y="3549270"/>
            <a:ext cx="720000" cy="720000"/>
          </a:xfrm>
          <a:prstGeom prst="rect">
            <a:avLst/>
          </a:prstGeom>
        </p:spPr>
      </p:pic>
      <p:pic>
        <p:nvPicPr>
          <p:cNvPr id="39" name="Graphic 38" descr="Perfume Bottle outline">
            <a:extLst>
              <a:ext uri="{FF2B5EF4-FFF2-40B4-BE49-F238E27FC236}">
                <a16:creationId xmlns:a16="http://schemas.microsoft.com/office/drawing/2014/main" id="{368564E7-666B-3A51-B691-A03A39FD3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5119" y="2061752"/>
            <a:ext cx="720000" cy="720000"/>
          </a:xfrm>
          <a:prstGeom prst="rect">
            <a:avLst/>
          </a:prstGeom>
        </p:spPr>
      </p:pic>
      <p:pic>
        <p:nvPicPr>
          <p:cNvPr id="40" name="Graphic 39" descr="Perfume Bottle outline">
            <a:extLst>
              <a:ext uri="{FF2B5EF4-FFF2-40B4-BE49-F238E27FC236}">
                <a16:creationId xmlns:a16="http://schemas.microsoft.com/office/drawing/2014/main" id="{82DE5FD0-E370-C376-A9CB-A8E9F86A1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2162" y="3953910"/>
            <a:ext cx="720000" cy="720000"/>
          </a:xfrm>
          <a:prstGeom prst="rect">
            <a:avLst/>
          </a:prstGeom>
        </p:spPr>
      </p:pic>
      <p:pic>
        <p:nvPicPr>
          <p:cNvPr id="41" name="Graphic 40" descr="Perfume Bottle outline">
            <a:extLst>
              <a:ext uri="{FF2B5EF4-FFF2-40B4-BE49-F238E27FC236}">
                <a16:creationId xmlns:a16="http://schemas.microsoft.com/office/drawing/2014/main" id="{B4A02909-4D34-1F4A-8DBD-BD9AEFF2D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107" y="2466392"/>
            <a:ext cx="720000" cy="720000"/>
          </a:xfrm>
          <a:prstGeom prst="rect">
            <a:avLst/>
          </a:prstGeom>
        </p:spPr>
      </p:pic>
      <p:pic>
        <p:nvPicPr>
          <p:cNvPr id="42" name="Graphic 41" descr="Perfume Bottle outline">
            <a:extLst>
              <a:ext uri="{FF2B5EF4-FFF2-40B4-BE49-F238E27FC236}">
                <a16:creationId xmlns:a16="http://schemas.microsoft.com/office/drawing/2014/main" id="{C2B73ADF-6EB4-4A96-5AA0-D121AD26B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6212" y="3712201"/>
            <a:ext cx="720000" cy="720000"/>
          </a:xfrm>
          <a:prstGeom prst="rect">
            <a:avLst/>
          </a:prstGeom>
        </p:spPr>
      </p:pic>
      <p:pic>
        <p:nvPicPr>
          <p:cNvPr id="43" name="Graphic 42" descr="Perfume Bottle outline">
            <a:extLst>
              <a:ext uri="{FF2B5EF4-FFF2-40B4-BE49-F238E27FC236}">
                <a16:creationId xmlns:a16="http://schemas.microsoft.com/office/drawing/2014/main" id="{E8744D35-D8B5-0087-FC7A-7E8B8C5F3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57" y="22246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7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4E8B32D-D13C-D701-5CF1-796DC9E36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PH" dirty="0"/>
              <a:t>Outline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FED421C-D127-257D-0162-034D034A4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369"/>
            <a:ext cx="10515600" cy="4510686"/>
          </a:xfrm>
        </p:spPr>
        <p:txBody>
          <a:bodyPr>
            <a:noAutofit/>
          </a:bodyPr>
          <a:lstStyle/>
          <a:p>
            <a:pPr algn="l">
              <a:buFont typeface="Wingdings" pitchFamily="2" charset="2"/>
              <a:buChar char="Ø"/>
            </a:pPr>
            <a:r>
              <a:rPr lang="en-US" sz="3500" b="1" dirty="0"/>
              <a:t> What is a T-test</a:t>
            </a:r>
          </a:p>
          <a:p>
            <a:pPr lvl="1">
              <a:buFont typeface="Wingdings" pitchFamily="2" charset="2"/>
              <a:buChar char="§"/>
            </a:pPr>
            <a:r>
              <a:rPr lang="en-US" sz="3100" b="1" dirty="0"/>
              <a:t>When to use a T-test?</a:t>
            </a:r>
          </a:p>
          <a:p>
            <a:pPr>
              <a:buFont typeface="Wingdings" pitchFamily="2" charset="2"/>
              <a:buChar char="Ø"/>
            </a:pPr>
            <a:r>
              <a:rPr lang="en-US" sz="3500" b="1" dirty="0"/>
              <a:t> Types of T-test</a:t>
            </a:r>
          </a:p>
          <a:p>
            <a:pPr lvl="1">
              <a:buFont typeface="Wingdings" pitchFamily="2" charset="2"/>
              <a:buChar char="§"/>
            </a:pPr>
            <a:r>
              <a:rPr lang="en-US" sz="3100" b="1" dirty="0"/>
              <a:t>One sample T-test</a:t>
            </a:r>
          </a:p>
          <a:p>
            <a:pPr lvl="1">
              <a:buFont typeface="Wingdings" pitchFamily="2" charset="2"/>
              <a:buChar char="§"/>
            </a:pPr>
            <a:r>
              <a:rPr lang="en-US" sz="3100" b="1" dirty="0"/>
              <a:t>Independent samples T-test</a:t>
            </a:r>
          </a:p>
          <a:p>
            <a:pPr lvl="1">
              <a:buFont typeface="Wingdings" pitchFamily="2" charset="2"/>
              <a:buChar char="§"/>
            </a:pPr>
            <a:r>
              <a:rPr lang="en-US" sz="3100" b="1" dirty="0"/>
              <a:t>Paired sample t-test</a:t>
            </a:r>
          </a:p>
          <a:p>
            <a:pPr>
              <a:buFont typeface="Wingdings" pitchFamily="2" charset="2"/>
              <a:buChar char="Ø"/>
            </a:pPr>
            <a:r>
              <a:rPr lang="en-US" sz="3500" b="1" dirty="0"/>
              <a:t> Hypotheses and Assumptions</a:t>
            </a:r>
          </a:p>
          <a:p>
            <a:pPr>
              <a:buFont typeface="Wingdings" pitchFamily="2" charset="2"/>
              <a:buChar char="Ø"/>
            </a:pPr>
            <a:r>
              <a:rPr lang="en-US" sz="3500" b="1" dirty="0"/>
              <a:t> How a T-test is calculated </a:t>
            </a:r>
          </a:p>
          <a:p>
            <a:pPr lvl="1">
              <a:buFont typeface="Wingdings" pitchFamily="2" charset="2"/>
              <a:buChar char="§"/>
            </a:pPr>
            <a:endParaRPr lang="en-US" sz="3100" b="1" dirty="0"/>
          </a:p>
          <a:p>
            <a:pPr marL="457200" lvl="1" indent="0">
              <a:buNone/>
            </a:pPr>
            <a:endParaRPr lang="en-US" sz="3100" b="1" dirty="0"/>
          </a:p>
          <a:p>
            <a:pPr marL="457200" lvl="1" indent="0">
              <a:buNone/>
            </a:pPr>
            <a:endParaRPr lang="en-US" sz="3100" b="1" dirty="0"/>
          </a:p>
          <a:p>
            <a:pPr lvl="1">
              <a:buFont typeface="Wingdings" pitchFamily="2" charset="2"/>
              <a:buChar char="Ø"/>
            </a:pPr>
            <a:endParaRPr lang="en-US" sz="3100" b="1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 algn="l">
              <a:buNone/>
            </a:pPr>
            <a:endParaRPr lang="en-US" sz="35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722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3F3F9-709F-846F-B9E9-32FEAA6AB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81F47-3DAD-DAD5-B205-6E4417D1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One sample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7C61E-86E4-3834-5E08-208CD4202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0184" y="5407561"/>
            <a:ext cx="5975350" cy="869335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The mean value of this sample is</a:t>
            </a:r>
            <a:r>
              <a:rPr lang="en-PH" b="1" dirty="0"/>
              <a:t> 8 ml</a:t>
            </a:r>
            <a:endParaRPr lang="en-PH" b="1" dirty="0">
              <a:solidFill>
                <a:srgbClr val="00B050"/>
              </a:solidFill>
            </a:endParaRPr>
          </a:p>
        </p:txBody>
      </p:sp>
      <p:pic>
        <p:nvPicPr>
          <p:cNvPr id="4" name="Graphic 3" descr="Perfume Bottle outline">
            <a:extLst>
              <a:ext uri="{FF2B5EF4-FFF2-40B4-BE49-F238E27FC236}">
                <a16:creationId xmlns:a16="http://schemas.microsoft.com/office/drawing/2014/main" id="{FD2A28E8-4BCB-B8B8-6EB9-54EDAFCE5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0991" y="1989000"/>
            <a:ext cx="2880000" cy="2880000"/>
          </a:xfrm>
          <a:prstGeom prst="rect">
            <a:avLst/>
          </a:prstGeom>
        </p:spPr>
      </p:pic>
      <p:sp>
        <p:nvSpPr>
          <p:cNvPr id="5" name="Explosion: 8 Points 4">
            <a:extLst>
              <a:ext uri="{FF2B5EF4-FFF2-40B4-BE49-F238E27FC236}">
                <a16:creationId xmlns:a16="http://schemas.microsoft.com/office/drawing/2014/main" id="{5726A77F-5A75-C736-3169-D878B5DCF2A3}"/>
              </a:ext>
            </a:extLst>
          </p:cNvPr>
          <p:cNvSpPr/>
          <p:nvPr/>
        </p:nvSpPr>
        <p:spPr>
          <a:xfrm>
            <a:off x="8833800" y="1358281"/>
            <a:ext cx="2520000" cy="2520000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100" b="1" dirty="0">
                <a:solidFill>
                  <a:schemeClr val="tx1"/>
                </a:solidFill>
              </a:rPr>
              <a:t> 10 ml </a:t>
            </a:r>
          </a:p>
          <a:p>
            <a:pPr algn="ctr"/>
            <a:r>
              <a:rPr lang="en-PH" sz="2100" b="1" dirty="0">
                <a:solidFill>
                  <a:schemeClr val="tx1"/>
                </a:solidFill>
              </a:rPr>
              <a:t>Buy now!  </a:t>
            </a:r>
          </a:p>
        </p:txBody>
      </p:sp>
      <p:pic>
        <p:nvPicPr>
          <p:cNvPr id="6" name="Graphic 5" descr="Perfume Bottle outline">
            <a:extLst>
              <a:ext uri="{FF2B5EF4-FFF2-40B4-BE49-F238E27FC236}">
                <a16:creationId xmlns:a16="http://schemas.microsoft.com/office/drawing/2014/main" id="{836F2E7E-FCA8-9983-EE80-7EAF10335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4591" y="2647831"/>
            <a:ext cx="720000" cy="720000"/>
          </a:xfrm>
          <a:prstGeom prst="rect">
            <a:avLst/>
          </a:prstGeom>
        </p:spPr>
      </p:pic>
      <p:pic>
        <p:nvPicPr>
          <p:cNvPr id="7" name="Graphic 6" descr="Perfume Bottle outline">
            <a:extLst>
              <a:ext uri="{FF2B5EF4-FFF2-40B4-BE49-F238E27FC236}">
                <a16:creationId xmlns:a16="http://schemas.microsoft.com/office/drawing/2014/main" id="{71C6A744-0A8B-1717-3042-B9ADD11EB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6060" y="3412471"/>
            <a:ext cx="720000" cy="720000"/>
          </a:xfrm>
          <a:prstGeom prst="rect">
            <a:avLst/>
          </a:prstGeom>
        </p:spPr>
      </p:pic>
      <p:pic>
        <p:nvPicPr>
          <p:cNvPr id="8" name="Graphic 7" descr="Perfume Bottle outline">
            <a:extLst>
              <a:ext uri="{FF2B5EF4-FFF2-40B4-BE49-F238E27FC236}">
                <a16:creationId xmlns:a16="http://schemas.microsoft.com/office/drawing/2014/main" id="{42D8EDC9-8294-1F64-A050-D51252C78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8641" y="2406122"/>
            <a:ext cx="720000" cy="720000"/>
          </a:xfrm>
          <a:prstGeom prst="rect">
            <a:avLst/>
          </a:prstGeom>
        </p:spPr>
      </p:pic>
      <p:pic>
        <p:nvPicPr>
          <p:cNvPr id="9" name="Graphic 8" descr="Perfume Bottle outline">
            <a:extLst>
              <a:ext uri="{FF2B5EF4-FFF2-40B4-BE49-F238E27FC236}">
                <a16:creationId xmlns:a16="http://schemas.microsoft.com/office/drawing/2014/main" id="{0530FDA4-F5FA-513D-4BDB-27A355566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110" y="3170762"/>
            <a:ext cx="720000" cy="720000"/>
          </a:xfrm>
          <a:prstGeom prst="rect">
            <a:avLst/>
          </a:prstGeom>
        </p:spPr>
      </p:pic>
      <p:pic>
        <p:nvPicPr>
          <p:cNvPr id="15" name="Graphic 14" descr="Perfume Bottle outline">
            <a:extLst>
              <a:ext uri="{FF2B5EF4-FFF2-40B4-BE49-F238E27FC236}">
                <a16:creationId xmlns:a16="http://schemas.microsoft.com/office/drawing/2014/main" id="{912CD455-F8B7-162E-D2DB-45AD87CE8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5629" y="2810762"/>
            <a:ext cx="720000" cy="720000"/>
          </a:xfrm>
          <a:prstGeom prst="rect">
            <a:avLst/>
          </a:prstGeom>
        </p:spPr>
      </p:pic>
      <p:pic>
        <p:nvPicPr>
          <p:cNvPr id="16" name="Graphic 15" descr="Perfume Bottle outline">
            <a:extLst>
              <a:ext uri="{FF2B5EF4-FFF2-40B4-BE49-F238E27FC236}">
                <a16:creationId xmlns:a16="http://schemas.microsoft.com/office/drawing/2014/main" id="{503D9D73-691E-F8D5-8B3E-0B2B1D8FB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7098" y="3575402"/>
            <a:ext cx="720000" cy="720000"/>
          </a:xfrm>
          <a:prstGeom prst="rect">
            <a:avLst/>
          </a:prstGeom>
        </p:spPr>
      </p:pic>
      <p:pic>
        <p:nvPicPr>
          <p:cNvPr id="18" name="Graphic 17" descr="Perfume Bottle outline">
            <a:extLst>
              <a:ext uri="{FF2B5EF4-FFF2-40B4-BE49-F238E27FC236}">
                <a16:creationId xmlns:a16="http://schemas.microsoft.com/office/drawing/2014/main" id="{279BE7E4-F2CB-DEFD-A5D2-00EABE2E8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9679" y="2569053"/>
            <a:ext cx="720000" cy="720000"/>
          </a:xfrm>
          <a:prstGeom prst="rect">
            <a:avLst/>
          </a:prstGeom>
        </p:spPr>
      </p:pic>
      <p:pic>
        <p:nvPicPr>
          <p:cNvPr id="19" name="Graphic 18" descr="Perfume Bottle outline">
            <a:extLst>
              <a:ext uri="{FF2B5EF4-FFF2-40B4-BE49-F238E27FC236}">
                <a16:creationId xmlns:a16="http://schemas.microsoft.com/office/drawing/2014/main" id="{2096292F-A9BC-83A2-BA9C-A319BBB44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1148" y="3333693"/>
            <a:ext cx="720000" cy="720000"/>
          </a:xfrm>
          <a:prstGeom prst="rect">
            <a:avLst/>
          </a:prstGeom>
        </p:spPr>
      </p:pic>
      <p:pic>
        <p:nvPicPr>
          <p:cNvPr id="20" name="Graphic 19" descr="Perfume Bottle outline">
            <a:extLst>
              <a:ext uri="{FF2B5EF4-FFF2-40B4-BE49-F238E27FC236}">
                <a16:creationId xmlns:a16="http://schemas.microsoft.com/office/drawing/2014/main" id="{D2545C0D-FFBB-C0B4-95C3-864CEFB7B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9581" y="2287831"/>
            <a:ext cx="720000" cy="720000"/>
          </a:xfrm>
          <a:prstGeom prst="rect">
            <a:avLst/>
          </a:prstGeom>
        </p:spPr>
      </p:pic>
      <p:pic>
        <p:nvPicPr>
          <p:cNvPr id="21" name="Graphic 20" descr="Perfume Bottle outline">
            <a:extLst>
              <a:ext uri="{FF2B5EF4-FFF2-40B4-BE49-F238E27FC236}">
                <a16:creationId xmlns:a16="http://schemas.microsoft.com/office/drawing/2014/main" id="{BAB5228C-BA84-4771-1155-4FCF8955C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1050" y="3052471"/>
            <a:ext cx="720000" cy="720000"/>
          </a:xfrm>
          <a:prstGeom prst="rect">
            <a:avLst/>
          </a:prstGeom>
        </p:spPr>
      </p:pic>
      <p:pic>
        <p:nvPicPr>
          <p:cNvPr id="22" name="Graphic 21" descr="Perfume Bottle outline">
            <a:extLst>
              <a:ext uri="{FF2B5EF4-FFF2-40B4-BE49-F238E27FC236}">
                <a16:creationId xmlns:a16="http://schemas.microsoft.com/office/drawing/2014/main" id="{2F2E5B39-145C-814D-B9A4-ABFF17EDC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3631" y="2046122"/>
            <a:ext cx="720000" cy="720000"/>
          </a:xfrm>
          <a:prstGeom prst="rect">
            <a:avLst/>
          </a:prstGeom>
        </p:spPr>
      </p:pic>
      <p:pic>
        <p:nvPicPr>
          <p:cNvPr id="23" name="Graphic 22" descr="Perfume Bottle outline">
            <a:extLst>
              <a:ext uri="{FF2B5EF4-FFF2-40B4-BE49-F238E27FC236}">
                <a16:creationId xmlns:a16="http://schemas.microsoft.com/office/drawing/2014/main" id="{7F47C399-CF38-76E8-79DC-C17434F70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5100" y="2810762"/>
            <a:ext cx="720000" cy="720000"/>
          </a:xfrm>
          <a:prstGeom prst="rect">
            <a:avLst/>
          </a:prstGeom>
        </p:spPr>
      </p:pic>
      <p:pic>
        <p:nvPicPr>
          <p:cNvPr id="24" name="Graphic 23" descr="Perfume Bottle outline">
            <a:extLst>
              <a:ext uri="{FF2B5EF4-FFF2-40B4-BE49-F238E27FC236}">
                <a16:creationId xmlns:a16="http://schemas.microsoft.com/office/drawing/2014/main" id="{5A5C4528-7E7E-0727-3296-00C1264DA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0619" y="2450762"/>
            <a:ext cx="720000" cy="720000"/>
          </a:xfrm>
          <a:prstGeom prst="rect">
            <a:avLst/>
          </a:prstGeom>
        </p:spPr>
      </p:pic>
      <p:pic>
        <p:nvPicPr>
          <p:cNvPr id="25" name="Graphic 24" descr="Perfume Bottle outline">
            <a:extLst>
              <a:ext uri="{FF2B5EF4-FFF2-40B4-BE49-F238E27FC236}">
                <a16:creationId xmlns:a16="http://schemas.microsoft.com/office/drawing/2014/main" id="{A58BA2DC-8890-4C19-DA33-454AF90B8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2088" y="3215402"/>
            <a:ext cx="720000" cy="720000"/>
          </a:xfrm>
          <a:prstGeom prst="rect">
            <a:avLst/>
          </a:prstGeom>
        </p:spPr>
      </p:pic>
      <p:pic>
        <p:nvPicPr>
          <p:cNvPr id="26" name="Graphic 25" descr="Perfume Bottle outline">
            <a:extLst>
              <a:ext uri="{FF2B5EF4-FFF2-40B4-BE49-F238E27FC236}">
                <a16:creationId xmlns:a16="http://schemas.microsoft.com/office/drawing/2014/main" id="{F9CA2A2A-B89B-6655-28F3-21E029824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4669" y="2209053"/>
            <a:ext cx="720000" cy="720000"/>
          </a:xfrm>
          <a:prstGeom prst="rect">
            <a:avLst/>
          </a:prstGeom>
        </p:spPr>
      </p:pic>
      <p:pic>
        <p:nvPicPr>
          <p:cNvPr id="27" name="Graphic 26" descr="Perfume Bottle outline">
            <a:extLst>
              <a:ext uri="{FF2B5EF4-FFF2-40B4-BE49-F238E27FC236}">
                <a16:creationId xmlns:a16="http://schemas.microsoft.com/office/drawing/2014/main" id="{D5E5820E-949D-56C8-10A0-575F07285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6138" y="2973693"/>
            <a:ext cx="720000" cy="720000"/>
          </a:xfrm>
          <a:prstGeom prst="rect">
            <a:avLst/>
          </a:prstGeom>
        </p:spPr>
      </p:pic>
      <p:pic>
        <p:nvPicPr>
          <p:cNvPr id="28" name="Graphic 27" descr="Perfume Bottle outline">
            <a:extLst>
              <a:ext uri="{FF2B5EF4-FFF2-40B4-BE49-F238E27FC236}">
                <a16:creationId xmlns:a16="http://schemas.microsoft.com/office/drawing/2014/main" id="{BE246214-BB33-F263-E81B-2D79EE826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6134" y="4150979"/>
            <a:ext cx="720000" cy="720000"/>
          </a:xfrm>
          <a:prstGeom prst="rect">
            <a:avLst/>
          </a:prstGeom>
        </p:spPr>
      </p:pic>
      <p:pic>
        <p:nvPicPr>
          <p:cNvPr id="29" name="Graphic 28" descr="Perfume Bottle outline">
            <a:extLst>
              <a:ext uri="{FF2B5EF4-FFF2-40B4-BE49-F238E27FC236}">
                <a16:creationId xmlns:a16="http://schemas.microsoft.com/office/drawing/2014/main" id="{42D5F414-FA9C-D4A4-DC13-723F87F16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641" y="3141752"/>
            <a:ext cx="720000" cy="720000"/>
          </a:xfrm>
          <a:prstGeom prst="rect">
            <a:avLst/>
          </a:prstGeom>
        </p:spPr>
      </p:pic>
      <p:pic>
        <p:nvPicPr>
          <p:cNvPr id="30" name="Graphic 29" descr="Perfume Bottle outline">
            <a:extLst>
              <a:ext uri="{FF2B5EF4-FFF2-40B4-BE49-F238E27FC236}">
                <a16:creationId xmlns:a16="http://schemas.microsoft.com/office/drawing/2014/main" id="{D3DDDCF0-CC12-0BBD-65F7-716B81326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184" y="3909270"/>
            <a:ext cx="720000" cy="720000"/>
          </a:xfrm>
          <a:prstGeom prst="rect">
            <a:avLst/>
          </a:prstGeom>
        </p:spPr>
      </p:pic>
      <p:pic>
        <p:nvPicPr>
          <p:cNvPr id="31" name="Graphic 30" descr="Perfume Bottle outline">
            <a:extLst>
              <a:ext uri="{FF2B5EF4-FFF2-40B4-BE49-F238E27FC236}">
                <a16:creationId xmlns:a16="http://schemas.microsoft.com/office/drawing/2014/main" id="{A57560FB-5A53-2577-8A08-9B6CB5D96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2022" y="3964413"/>
            <a:ext cx="720000" cy="720000"/>
          </a:xfrm>
          <a:prstGeom prst="rect">
            <a:avLst/>
          </a:prstGeom>
        </p:spPr>
      </p:pic>
      <p:pic>
        <p:nvPicPr>
          <p:cNvPr id="32" name="Graphic 31" descr="Perfume Bottle outline">
            <a:extLst>
              <a:ext uri="{FF2B5EF4-FFF2-40B4-BE49-F238E27FC236}">
                <a16:creationId xmlns:a16="http://schemas.microsoft.com/office/drawing/2014/main" id="{9BBE291E-092B-8452-A861-0BC3512B1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7172" y="4313910"/>
            <a:ext cx="720000" cy="720000"/>
          </a:xfrm>
          <a:prstGeom prst="rect">
            <a:avLst/>
          </a:prstGeom>
        </p:spPr>
      </p:pic>
      <p:pic>
        <p:nvPicPr>
          <p:cNvPr id="33" name="Graphic 32" descr="Perfume Bottle outline">
            <a:extLst>
              <a:ext uri="{FF2B5EF4-FFF2-40B4-BE49-F238E27FC236}">
                <a16:creationId xmlns:a16="http://schemas.microsoft.com/office/drawing/2014/main" id="{CCB9E8FA-B9FA-27D8-6128-9A22D6DD4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413" y="3769593"/>
            <a:ext cx="720000" cy="720000"/>
          </a:xfrm>
          <a:prstGeom prst="rect">
            <a:avLst/>
          </a:prstGeom>
        </p:spPr>
      </p:pic>
      <p:pic>
        <p:nvPicPr>
          <p:cNvPr id="34" name="Graphic 33" descr="Perfume Bottle outline">
            <a:extLst>
              <a:ext uri="{FF2B5EF4-FFF2-40B4-BE49-F238E27FC236}">
                <a16:creationId xmlns:a16="http://schemas.microsoft.com/office/drawing/2014/main" id="{23053616-7CF3-A11D-B36F-D1A9C7F25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1222" y="4072201"/>
            <a:ext cx="720000" cy="720000"/>
          </a:xfrm>
          <a:prstGeom prst="rect">
            <a:avLst/>
          </a:prstGeom>
        </p:spPr>
      </p:pic>
      <p:pic>
        <p:nvPicPr>
          <p:cNvPr id="35" name="Graphic 34" descr="Perfume Bottle outline">
            <a:extLst>
              <a:ext uri="{FF2B5EF4-FFF2-40B4-BE49-F238E27FC236}">
                <a16:creationId xmlns:a16="http://schemas.microsoft.com/office/drawing/2014/main" id="{C51A9EFD-1533-840F-4047-8985D3E4A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679" y="3036527"/>
            <a:ext cx="720000" cy="720000"/>
          </a:xfrm>
          <a:prstGeom prst="rect">
            <a:avLst/>
          </a:prstGeom>
        </p:spPr>
      </p:pic>
      <p:pic>
        <p:nvPicPr>
          <p:cNvPr id="38" name="Graphic 37" descr="Perfume Bottle outline">
            <a:extLst>
              <a:ext uri="{FF2B5EF4-FFF2-40B4-BE49-F238E27FC236}">
                <a16:creationId xmlns:a16="http://schemas.microsoft.com/office/drawing/2014/main" id="{28722158-910F-2DEB-09AF-762515635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5174" y="3549270"/>
            <a:ext cx="720000" cy="720000"/>
          </a:xfrm>
          <a:prstGeom prst="rect">
            <a:avLst/>
          </a:prstGeom>
        </p:spPr>
      </p:pic>
      <p:pic>
        <p:nvPicPr>
          <p:cNvPr id="39" name="Graphic 38" descr="Perfume Bottle outline">
            <a:extLst>
              <a:ext uri="{FF2B5EF4-FFF2-40B4-BE49-F238E27FC236}">
                <a16:creationId xmlns:a16="http://schemas.microsoft.com/office/drawing/2014/main" id="{F80BEB6F-F21E-75A4-0EEF-D417B7BF9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5119" y="2061752"/>
            <a:ext cx="720000" cy="720000"/>
          </a:xfrm>
          <a:prstGeom prst="rect">
            <a:avLst/>
          </a:prstGeom>
        </p:spPr>
      </p:pic>
      <p:pic>
        <p:nvPicPr>
          <p:cNvPr id="40" name="Graphic 39" descr="Perfume Bottle outline">
            <a:extLst>
              <a:ext uri="{FF2B5EF4-FFF2-40B4-BE49-F238E27FC236}">
                <a16:creationId xmlns:a16="http://schemas.microsoft.com/office/drawing/2014/main" id="{FC0E2023-7998-5237-CA80-13DD61958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2162" y="3953910"/>
            <a:ext cx="720000" cy="720000"/>
          </a:xfrm>
          <a:prstGeom prst="rect">
            <a:avLst/>
          </a:prstGeom>
        </p:spPr>
      </p:pic>
      <p:pic>
        <p:nvPicPr>
          <p:cNvPr id="41" name="Graphic 40" descr="Perfume Bottle outline">
            <a:extLst>
              <a:ext uri="{FF2B5EF4-FFF2-40B4-BE49-F238E27FC236}">
                <a16:creationId xmlns:a16="http://schemas.microsoft.com/office/drawing/2014/main" id="{E041D64F-1C56-2456-7C72-1C6CF3E53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107" y="2466392"/>
            <a:ext cx="720000" cy="720000"/>
          </a:xfrm>
          <a:prstGeom prst="rect">
            <a:avLst/>
          </a:prstGeom>
        </p:spPr>
      </p:pic>
      <p:pic>
        <p:nvPicPr>
          <p:cNvPr id="42" name="Graphic 41" descr="Perfume Bottle outline">
            <a:extLst>
              <a:ext uri="{FF2B5EF4-FFF2-40B4-BE49-F238E27FC236}">
                <a16:creationId xmlns:a16="http://schemas.microsoft.com/office/drawing/2014/main" id="{04FD7835-3EC9-A781-1909-604A59096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6212" y="3712201"/>
            <a:ext cx="720000" cy="720000"/>
          </a:xfrm>
          <a:prstGeom prst="rect">
            <a:avLst/>
          </a:prstGeom>
        </p:spPr>
      </p:pic>
      <p:pic>
        <p:nvPicPr>
          <p:cNvPr id="43" name="Graphic 42" descr="Perfume Bottle outline">
            <a:extLst>
              <a:ext uri="{FF2B5EF4-FFF2-40B4-BE49-F238E27FC236}">
                <a16:creationId xmlns:a16="http://schemas.microsoft.com/office/drawing/2014/main" id="{ED45B586-06DB-84A8-B39D-430860A03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57" y="2224683"/>
            <a:ext cx="720000" cy="720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63F2F4-1121-1B9B-A200-74210E6172FB}"/>
              </a:ext>
            </a:extLst>
          </p:cNvPr>
          <p:cNvCxnSpPr>
            <a:cxnSpLocks/>
          </p:cNvCxnSpPr>
          <p:nvPr/>
        </p:nvCxnSpPr>
        <p:spPr>
          <a:xfrm flipV="1">
            <a:off x="144679" y="3429000"/>
            <a:ext cx="6809802" cy="5080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30ED11D-FCA4-EAD4-C094-F11826255169}"/>
              </a:ext>
            </a:extLst>
          </p:cNvPr>
          <p:cNvSpPr txBox="1">
            <a:spLocks/>
          </p:cNvSpPr>
          <p:nvPr/>
        </p:nvSpPr>
        <p:spPr>
          <a:xfrm>
            <a:off x="6918715" y="3215402"/>
            <a:ext cx="838042" cy="480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2500" b="1" dirty="0"/>
              <a:t>8 ml</a:t>
            </a:r>
          </a:p>
        </p:txBody>
      </p:sp>
    </p:spTree>
    <p:extLst>
      <p:ext uri="{BB962C8B-B14F-4D97-AF65-F5344CB8AC3E}">
        <p14:creationId xmlns:p14="http://schemas.microsoft.com/office/powerpoint/2010/main" val="75042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34885-E70E-D4BB-9065-B8BCF532E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6E22D-B0D8-8659-E466-91FFDF354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One sample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3D3EF-EB78-A11F-72C6-D114C801C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107" y="5407561"/>
            <a:ext cx="11166993" cy="8693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PH" dirty="0"/>
              <a:t>Now we can use a one sample T-test to check if the sample mean of </a:t>
            </a:r>
            <a:r>
              <a:rPr lang="en-PH" b="1" dirty="0"/>
              <a:t>8 ml </a:t>
            </a:r>
            <a:r>
              <a:rPr lang="en-PH" dirty="0"/>
              <a:t>is </a:t>
            </a:r>
            <a:r>
              <a:rPr lang="en-PH" dirty="0" err="1"/>
              <a:t>significally</a:t>
            </a:r>
            <a:r>
              <a:rPr lang="en-PH" dirty="0"/>
              <a:t> different from the claimed </a:t>
            </a:r>
            <a:r>
              <a:rPr lang="en-PH" b="1" dirty="0"/>
              <a:t>10 ml</a:t>
            </a:r>
            <a:endParaRPr lang="en-PH" b="1" dirty="0">
              <a:solidFill>
                <a:srgbClr val="00B050"/>
              </a:solidFill>
            </a:endParaRPr>
          </a:p>
        </p:txBody>
      </p:sp>
      <p:pic>
        <p:nvPicPr>
          <p:cNvPr id="4" name="Graphic 3" descr="Perfume Bottle outline">
            <a:extLst>
              <a:ext uri="{FF2B5EF4-FFF2-40B4-BE49-F238E27FC236}">
                <a16:creationId xmlns:a16="http://schemas.microsoft.com/office/drawing/2014/main" id="{9D5C9CAE-D677-5CC5-1FE6-56C894527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0991" y="1989000"/>
            <a:ext cx="2880000" cy="2880000"/>
          </a:xfrm>
          <a:prstGeom prst="rect">
            <a:avLst/>
          </a:prstGeom>
        </p:spPr>
      </p:pic>
      <p:sp>
        <p:nvSpPr>
          <p:cNvPr id="5" name="Explosion: 8 Points 4">
            <a:extLst>
              <a:ext uri="{FF2B5EF4-FFF2-40B4-BE49-F238E27FC236}">
                <a16:creationId xmlns:a16="http://schemas.microsoft.com/office/drawing/2014/main" id="{14BB8798-629B-433C-6412-5C9D2D3EFFC9}"/>
              </a:ext>
            </a:extLst>
          </p:cNvPr>
          <p:cNvSpPr/>
          <p:nvPr/>
        </p:nvSpPr>
        <p:spPr>
          <a:xfrm>
            <a:off x="8833800" y="1358281"/>
            <a:ext cx="2520000" cy="2520000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100" b="1" dirty="0">
                <a:solidFill>
                  <a:schemeClr val="tx1"/>
                </a:solidFill>
              </a:rPr>
              <a:t> 10 ml </a:t>
            </a:r>
          </a:p>
          <a:p>
            <a:pPr algn="ctr"/>
            <a:r>
              <a:rPr lang="en-PH" sz="2100" b="1" dirty="0">
                <a:solidFill>
                  <a:schemeClr val="tx1"/>
                </a:solidFill>
              </a:rPr>
              <a:t>Buy now!  </a:t>
            </a:r>
          </a:p>
        </p:txBody>
      </p:sp>
      <p:pic>
        <p:nvPicPr>
          <p:cNvPr id="6" name="Graphic 5" descr="Perfume Bottle outline">
            <a:extLst>
              <a:ext uri="{FF2B5EF4-FFF2-40B4-BE49-F238E27FC236}">
                <a16:creationId xmlns:a16="http://schemas.microsoft.com/office/drawing/2014/main" id="{78574219-9084-34BD-829A-212936ACB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4591" y="2647831"/>
            <a:ext cx="720000" cy="720000"/>
          </a:xfrm>
          <a:prstGeom prst="rect">
            <a:avLst/>
          </a:prstGeom>
        </p:spPr>
      </p:pic>
      <p:pic>
        <p:nvPicPr>
          <p:cNvPr id="7" name="Graphic 6" descr="Perfume Bottle outline">
            <a:extLst>
              <a:ext uri="{FF2B5EF4-FFF2-40B4-BE49-F238E27FC236}">
                <a16:creationId xmlns:a16="http://schemas.microsoft.com/office/drawing/2014/main" id="{BC2DB4D5-1033-F534-D87B-9D024E386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6060" y="3412471"/>
            <a:ext cx="720000" cy="720000"/>
          </a:xfrm>
          <a:prstGeom prst="rect">
            <a:avLst/>
          </a:prstGeom>
        </p:spPr>
      </p:pic>
      <p:pic>
        <p:nvPicPr>
          <p:cNvPr id="8" name="Graphic 7" descr="Perfume Bottle outline">
            <a:extLst>
              <a:ext uri="{FF2B5EF4-FFF2-40B4-BE49-F238E27FC236}">
                <a16:creationId xmlns:a16="http://schemas.microsoft.com/office/drawing/2014/main" id="{63B75866-D010-DBD9-A091-2103D1B56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8641" y="2406122"/>
            <a:ext cx="720000" cy="720000"/>
          </a:xfrm>
          <a:prstGeom prst="rect">
            <a:avLst/>
          </a:prstGeom>
        </p:spPr>
      </p:pic>
      <p:pic>
        <p:nvPicPr>
          <p:cNvPr id="9" name="Graphic 8" descr="Perfume Bottle outline">
            <a:extLst>
              <a:ext uri="{FF2B5EF4-FFF2-40B4-BE49-F238E27FC236}">
                <a16:creationId xmlns:a16="http://schemas.microsoft.com/office/drawing/2014/main" id="{E4D2A30A-9C75-5DBB-C6FC-3553FF2C1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110" y="3170762"/>
            <a:ext cx="720000" cy="720000"/>
          </a:xfrm>
          <a:prstGeom prst="rect">
            <a:avLst/>
          </a:prstGeom>
        </p:spPr>
      </p:pic>
      <p:pic>
        <p:nvPicPr>
          <p:cNvPr id="15" name="Graphic 14" descr="Perfume Bottle outline">
            <a:extLst>
              <a:ext uri="{FF2B5EF4-FFF2-40B4-BE49-F238E27FC236}">
                <a16:creationId xmlns:a16="http://schemas.microsoft.com/office/drawing/2014/main" id="{E63D1458-AF10-0608-110A-AC707CC27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5629" y="2810762"/>
            <a:ext cx="720000" cy="720000"/>
          </a:xfrm>
          <a:prstGeom prst="rect">
            <a:avLst/>
          </a:prstGeom>
        </p:spPr>
      </p:pic>
      <p:pic>
        <p:nvPicPr>
          <p:cNvPr id="16" name="Graphic 15" descr="Perfume Bottle outline">
            <a:extLst>
              <a:ext uri="{FF2B5EF4-FFF2-40B4-BE49-F238E27FC236}">
                <a16:creationId xmlns:a16="http://schemas.microsoft.com/office/drawing/2014/main" id="{C19CBE04-AAFD-70D8-6C3D-D5BD70BD3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7098" y="3575402"/>
            <a:ext cx="720000" cy="720000"/>
          </a:xfrm>
          <a:prstGeom prst="rect">
            <a:avLst/>
          </a:prstGeom>
        </p:spPr>
      </p:pic>
      <p:pic>
        <p:nvPicPr>
          <p:cNvPr id="18" name="Graphic 17" descr="Perfume Bottle outline">
            <a:extLst>
              <a:ext uri="{FF2B5EF4-FFF2-40B4-BE49-F238E27FC236}">
                <a16:creationId xmlns:a16="http://schemas.microsoft.com/office/drawing/2014/main" id="{671314E7-38BC-A18A-13EF-775DF07F8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9679" y="2569053"/>
            <a:ext cx="720000" cy="720000"/>
          </a:xfrm>
          <a:prstGeom prst="rect">
            <a:avLst/>
          </a:prstGeom>
        </p:spPr>
      </p:pic>
      <p:pic>
        <p:nvPicPr>
          <p:cNvPr id="19" name="Graphic 18" descr="Perfume Bottle outline">
            <a:extLst>
              <a:ext uri="{FF2B5EF4-FFF2-40B4-BE49-F238E27FC236}">
                <a16:creationId xmlns:a16="http://schemas.microsoft.com/office/drawing/2014/main" id="{924A3A9D-8F81-72F5-F569-A15498F80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1148" y="3333693"/>
            <a:ext cx="720000" cy="720000"/>
          </a:xfrm>
          <a:prstGeom prst="rect">
            <a:avLst/>
          </a:prstGeom>
        </p:spPr>
      </p:pic>
      <p:pic>
        <p:nvPicPr>
          <p:cNvPr id="20" name="Graphic 19" descr="Perfume Bottle outline">
            <a:extLst>
              <a:ext uri="{FF2B5EF4-FFF2-40B4-BE49-F238E27FC236}">
                <a16:creationId xmlns:a16="http://schemas.microsoft.com/office/drawing/2014/main" id="{DD972628-57A1-91D1-189D-C21296A9E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9581" y="2287831"/>
            <a:ext cx="720000" cy="720000"/>
          </a:xfrm>
          <a:prstGeom prst="rect">
            <a:avLst/>
          </a:prstGeom>
        </p:spPr>
      </p:pic>
      <p:pic>
        <p:nvPicPr>
          <p:cNvPr id="21" name="Graphic 20" descr="Perfume Bottle outline">
            <a:extLst>
              <a:ext uri="{FF2B5EF4-FFF2-40B4-BE49-F238E27FC236}">
                <a16:creationId xmlns:a16="http://schemas.microsoft.com/office/drawing/2014/main" id="{7D1DBDC7-6E0E-5E4C-387F-D3CF00ACE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1050" y="3052471"/>
            <a:ext cx="720000" cy="720000"/>
          </a:xfrm>
          <a:prstGeom prst="rect">
            <a:avLst/>
          </a:prstGeom>
        </p:spPr>
      </p:pic>
      <p:pic>
        <p:nvPicPr>
          <p:cNvPr id="22" name="Graphic 21" descr="Perfume Bottle outline">
            <a:extLst>
              <a:ext uri="{FF2B5EF4-FFF2-40B4-BE49-F238E27FC236}">
                <a16:creationId xmlns:a16="http://schemas.microsoft.com/office/drawing/2014/main" id="{A8A87BA4-E71B-6338-FB11-FF4AF6623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3631" y="2046122"/>
            <a:ext cx="720000" cy="720000"/>
          </a:xfrm>
          <a:prstGeom prst="rect">
            <a:avLst/>
          </a:prstGeom>
        </p:spPr>
      </p:pic>
      <p:pic>
        <p:nvPicPr>
          <p:cNvPr id="23" name="Graphic 22" descr="Perfume Bottle outline">
            <a:extLst>
              <a:ext uri="{FF2B5EF4-FFF2-40B4-BE49-F238E27FC236}">
                <a16:creationId xmlns:a16="http://schemas.microsoft.com/office/drawing/2014/main" id="{647B875F-9750-9E71-E08F-A6C523BD3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5100" y="2810762"/>
            <a:ext cx="720000" cy="720000"/>
          </a:xfrm>
          <a:prstGeom prst="rect">
            <a:avLst/>
          </a:prstGeom>
        </p:spPr>
      </p:pic>
      <p:pic>
        <p:nvPicPr>
          <p:cNvPr id="24" name="Graphic 23" descr="Perfume Bottle outline">
            <a:extLst>
              <a:ext uri="{FF2B5EF4-FFF2-40B4-BE49-F238E27FC236}">
                <a16:creationId xmlns:a16="http://schemas.microsoft.com/office/drawing/2014/main" id="{B48BDA83-0DB7-6566-4B50-B238BF8DA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0619" y="2450762"/>
            <a:ext cx="720000" cy="720000"/>
          </a:xfrm>
          <a:prstGeom prst="rect">
            <a:avLst/>
          </a:prstGeom>
        </p:spPr>
      </p:pic>
      <p:pic>
        <p:nvPicPr>
          <p:cNvPr id="25" name="Graphic 24" descr="Perfume Bottle outline">
            <a:extLst>
              <a:ext uri="{FF2B5EF4-FFF2-40B4-BE49-F238E27FC236}">
                <a16:creationId xmlns:a16="http://schemas.microsoft.com/office/drawing/2014/main" id="{596CBE67-DB62-1EB5-4294-165B02722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2088" y="3215402"/>
            <a:ext cx="720000" cy="720000"/>
          </a:xfrm>
          <a:prstGeom prst="rect">
            <a:avLst/>
          </a:prstGeom>
        </p:spPr>
      </p:pic>
      <p:pic>
        <p:nvPicPr>
          <p:cNvPr id="26" name="Graphic 25" descr="Perfume Bottle outline">
            <a:extLst>
              <a:ext uri="{FF2B5EF4-FFF2-40B4-BE49-F238E27FC236}">
                <a16:creationId xmlns:a16="http://schemas.microsoft.com/office/drawing/2014/main" id="{F4F9729A-A38F-5932-9F07-7BA8B2003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4669" y="2209053"/>
            <a:ext cx="720000" cy="720000"/>
          </a:xfrm>
          <a:prstGeom prst="rect">
            <a:avLst/>
          </a:prstGeom>
        </p:spPr>
      </p:pic>
      <p:pic>
        <p:nvPicPr>
          <p:cNvPr id="27" name="Graphic 26" descr="Perfume Bottle outline">
            <a:extLst>
              <a:ext uri="{FF2B5EF4-FFF2-40B4-BE49-F238E27FC236}">
                <a16:creationId xmlns:a16="http://schemas.microsoft.com/office/drawing/2014/main" id="{FB4E1768-970D-5820-79FA-997A2ED63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6138" y="2973693"/>
            <a:ext cx="720000" cy="720000"/>
          </a:xfrm>
          <a:prstGeom prst="rect">
            <a:avLst/>
          </a:prstGeom>
        </p:spPr>
      </p:pic>
      <p:pic>
        <p:nvPicPr>
          <p:cNvPr id="28" name="Graphic 27" descr="Perfume Bottle outline">
            <a:extLst>
              <a:ext uri="{FF2B5EF4-FFF2-40B4-BE49-F238E27FC236}">
                <a16:creationId xmlns:a16="http://schemas.microsoft.com/office/drawing/2014/main" id="{B47EF6E2-032D-7449-7DE9-6BC11B198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6134" y="4150979"/>
            <a:ext cx="720000" cy="720000"/>
          </a:xfrm>
          <a:prstGeom prst="rect">
            <a:avLst/>
          </a:prstGeom>
        </p:spPr>
      </p:pic>
      <p:pic>
        <p:nvPicPr>
          <p:cNvPr id="29" name="Graphic 28" descr="Perfume Bottle outline">
            <a:extLst>
              <a:ext uri="{FF2B5EF4-FFF2-40B4-BE49-F238E27FC236}">
                <a16:creationId xmlns:a16="http://schemas.microsoft.com/office/drawing/2014/main" id="{3157E689-CEC9-9C0D-6A36-EC426ADA4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641" y="3141752"/>
            <a:ext cx="720000" cy="720000"/>
          </a:xfrm>
          <a:prstGeom prst="rect">
            <a:avLst/>
          </a:prstGeom>
        </p:spPr>
      </p:pic>
      <p:pic>
        <p:nvPicPr>
          <p:cNvPr id="30" name="Graphic 29" descr="Perfume Bottle outline">
            <a:extLst>
              <a:ext uri="{FF2B5EF4-FFF2-40B4-BE49-F238E27FC236}">
                <a16:creationId xmlns:a16="http://schemas.microsoft.com/office/drawing/2014/main" id="{0572CDCF-1A4F-8935-DE5A-640773576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184" y="3909270"/>
            <a:ext cx="720000" cy="720000"/>
          </a:xfrm>
          <a:prstGeom prst="rect">
            <a:avLst/>
          </a:prstGeom>
        </p:spPr>
      </p:pic>
      <p:pic>
        <p:nvPicPr>
          <p:cNvPr id="31" name="Graphic 30" descr="Perfume Bottle outline">
            <a:extLst>
              <a:ext uri="{FF2B5EF4-FFF2-40B4-BE49-F238E27FC236}">
                <a16:creationId xmlns:a16="http://schemas.microsoft.com/office/drawing/2014/main" id="{EB4E858D-227F-863F-8F74-399C9A874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2022" y="3964413"/>
            <a:ext cx="720000" cy="720000"/>
          </a:xfrm>
          <a:prstGeom prst="rect">
            <a:avLst/>
          </a:prstGeom>
        </p:spPr>
      </p:pic>
      <p:pic>
        <p:nvPicPr>
          <p:cNvPr id="32" name="Graphic 31" descr="Perfume Bottle outline">
            <a:extLst>
              <a:ext uri="{FF2B5EF4-FFF2-40B4-BE49-F238E27FC236}">
                <a16:creationId xmlns:a16="http://schemas.microsoft.com/office/drawing/2014/main" id="{D267C528-9E5A-B9DE-CB95-86A3D4A60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7172" y="4313910"/>
            <a:ext cx="720000" cy="720000"/>
          </a:xfrm>
          <a:prstGeom prst="rect">
            <a:avLst/>
          </a:prstGeom>
        </p:spPr>
      </p:pic>
      <p:pic>
        <p:nvPicPr>
          <p:cNvPr id="33" name="Graphic 32" descr="Perfume Bottle outline">
            <a:extLst>
              <a:ext uri="{FF2B5EF4-FFF2-40B4-BE49-F238E27FC236}">
                <a16:creationId xmlns:a16="http://schemas.microsoft.com/office/drawing/2014/main" id="{38FD76F8-D7AA-A91C-8FFC-EE082D683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413" y="3769593"/>
            <a:ext cx="720000" cy="720000"/>
          </a:xfrm>
          <a:prstGeom prst="rect">
            <a:avLst/>
          </a:prstGeom>
        </p:spPr>
      </p:pic>
      <p:pic>
        <p:nvPicPr>
          <p:cNvPr id="34" name="Graphic 33" descr="Perfume Bottle outline">
            <a:extLst>
              <a:ext uri="{FF2B5EF4-FFF2-40B4-BE49-F238E27FC236}">
                <a16:creationId xmlns:a16="http://schemas.microsoft.com/office/drawing/2014/main" id="{F291DEC4-4C5C-AA50-2B72-65399A3D1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1222" y="4072201"/>
            <a:ext cx="720000" cy="720000"/>
          </a:xfrm>
          <a:prstGeom prst="rect">
            <a:avLst/>
          </a:prstGeom>
        </p:spPr>
      </p:pic>
      <p:pic>
        <p:nvPicPr>
          <p:cNvPr id="35" name="Graphic 34" descr="Perfume Bottle outline">
            <a:extLst>
              <a:ext uri="{FF2B5EF4-FFF2-40B4-BE49-F238E27FC236}">
                <a16:creationId xmlns:a16="http://schemas.microsoft.com/office/drawing/2014/main" id="{C5651ADC-ED33-2690-15B3-533B2B9CD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679" y="3036527"/>
            <a:ext cx="720000" cy="720000"/>
          </a:xfrm>
          <a:prstGeom prst="rect">
            <a:avLst/>
          </a:prstGeom>
        </p:spPr>
      </p:pic>
      <p:pic>
        <p:nvPicPr>
          <p:cNvPr id="38" name="Graphic 37" descr="Perfume Bottle outline">
            <a:extLst>
              <a:ext uri="{FF2B5EF4-FFF2-40B4-BE49-F238E27FC236}">
                <a16:creationId xmlns:a16="http://schemas.microsoft.com/office/drawing/2014/main" id="{F714BC3D-4353-3A5A-1E78-F42FDB739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5174" y="3549270"/>
            <a:ext cx="720000" cy="720000"/>
          </a:xfrm>
          <a:prstGeom prst="rect">
            <a:avLst/>
          </a:prstGeom>
        </p:spPr>
      </p:pic>
      <p:pic>
        <p:nvPicPr>
          <p:cNvPr id="39" name="Graphic 38" descr="Perfume Bottle outline">
            <a:extLst>
              <a:ext uri="{FF2B5EF4-FFF2-40B4-BE49-F238E27FC236}">
                <a16:creationId xmlns:a16="http://schemas.microsoft.com/office/drawing/2014/main" id="{4656AB64-A03C-E679-2805-DAA273AA7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5119" y="2061752"/>
            <a:ext cx="720000" cy="720000"/>
          </a:xfrm>
          <a:prstGeom prst="rect">
            <a:avLst/>
          </a:prstGeom>
        </p:spPr>
      </p:pic>
      <p:pic>
        <p:nvPicPr>
          <p:cNvPr id="40" name="Graphic 39" descr="Perfume Bottle outline">
            <a:extLst>
              <a:ext uri="{FF2B5EF4-FFF2-40B4-BE49-F238E27FC236}">
                <a16:creationId xmlns:a16="http://schemas.microsoft.com/office/drawing/2014/main" id="{C7943C49-A25B-8385-5AD2-CD1B51108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2162" y="3953910"/>
            <a:ext cx="720000" cy="720000"/>
          </a:xfrm>
          <a:prstGeom prst="rect">
            <a:avLst/>
          </a:prstGeom>
        </p:spPr>
      </p:pic>
      <p:pic>
        <p:nvPicPr>
          <p:cNvPr id="41" name="Graphic 40" descr="Perfume Bottle outline">
            <a:extLst>
              <a:ext uri="{FF2B5EF4-FFF2-40B4-BE49-F238E27FC236}">
                <a16:creationId xmlns:a16="http://schemas.microsoft.com/office/drawing/2014/main" id="{299681A8-B633-0ECE-8EC7-07C9DF030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107" y="2466392"/>
            <a:ext cx="720000" cy="720000"/>
          </a:xfrm>
          <a:prstGeom prst="rect">
            <a:avLst/>
          </a:prstGeom>
        </p:spPr>
      </p:pic>
      <p:pic>
        <p:nvPicPr>
          <p:cNvPr id="42" name="Graphic 41" descr="Perfume Bottle outline">
            <a:extLst>
              <a:ext uri="{FF2B5EF4-FFF2-40B4-BE49-F238E27FC236}">
                <a16:creationId xmlns:a16="http://schemas.microsoft.com/office/drawing/2014/main" id="{1288AB58-2FB5-EF34-B92C-ACD9FD5BE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6212" y="3712201"/>
            <a:ext cx="720000" cy="720000"/>
          </a:xfrm>
          <a:prstGeom prst="rect">
            <a:avLst/>
          </a:prstGeom>
        </p:spPr>
      </p:pic>
      <p:pic>
        <p:nvPicPr>
          <p:cNvPr id="43" name="Graphic 42" descr="Perfume Bottle outline">
            <a:extLst>
              <a:ext uri="{FF2B5EF4-FFF2-40B4-BE49-F238E27FC236}">
                <a16:creationId xmlns:a16="http://schemas.microsoft.com/office/drawing/2014/main" id="{168463B8-9039-6589-284B-1EE600662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57" y="2224683"/>
            <a:ext cx="720000" cy="720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DBCE5F-D6FA-5A1E-D64C-3EB9B19CD54C}"/>
              </a:ext>
            </a:extLst>
          </p:cNvPr>
          <p:cNvCxnSpPr>
            <a:cxnSpLocks/>
          </p:cNvCxnSpPr>
          <p:nvPr/>
        </p:nvCxnSpPr>
        <p:spPr>
          <a:xfrm flipV="1">
            <a:off x="144679" y="3429000"/>
            <a:ext cx="6809802" cy="5080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AEA16E0-8271-AE82-F006-464675BA2CBD}"/>
              </a:ext>
            </a:extLst>
          </p:cNvPr>
          <p:cNvSpPr txBox="1">
            <a:spLocks/>
          </p:cNvSpPr>
          <p:nvPr/>
        </p:nvSpPr>
        <p:spPr>
          <a:xfrm>
            <a:off x="6918715" y="3215402"/>
            <a:ext cx="838042" cy="480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2500" b="1" dirty="0"/>
              <a:t>8 ml</a:t>
            </a:r>
          </a:p>
        </p:txBody>
      </p:sp>
    </p:spTree>
    <p:extLst>
      <p:ext uri="{BB962C8B-B14F-4D97-AF65-F5344CB8AC3E}">
        <p14:creationId xmlns:p14="http://schemas.microsoft.com/office/powerpoint/2010/main" val="323409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E12B9-D4D7-97C9-8CE9-427E67E04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88141-40F9-AA6E-5B60-0ABC0BE8B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Independent (Two) samples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FA26B-04C4-BBEC-53C6-E626ECB4C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7561"/>
            <a:ext cx="10250804" cy="869335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We use the independent samples T-test when we want to compare a </a:t>
            </a:r>
            <a:r>
              <a:rPr lang="en-PH" b="1" dirty="0">
                <a:solidFill>
                  <a:srgbClr val="7030A0"/>
                </a:solidFill>
              </a:rPr>
              <a:t>means of two independent groups or samples</a:t>
            </a:r>
            <a:endParaRPr lang="en-PH" b="1" dirty="0">
              <a:solidFill>
                <a:srgbClr val="00B050"/>
              </a:solidFill>
            </a:endParaRPr>
          </a:p>
        </p:txBody>
      </p:sp>
      <p:pic>
        <p:nvPicPr>
          <p:cNvPr id="4" name="Graphic 3" descr="Man with solid fill">
            <a:extLst>
              <a:ext uri="{FF2B5EF4-FFF2-40B4-BE49-F238E27FC236}">
                <a16:creationId xmlns:a16="http://schemas.microsoft.com/office/drawing/2014/main" id="{277D029E-8063-162D-1551-3188F670F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9298" y="2718552"/>
            <a:ext cx="720000" cy="720000"/>
          </a:xfrm>
          <a:prstGeom prst="rect">
            <a:avLst/>
          </a:prstGeom>
        </p:spPr>
      </p:pic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56C61AB9-4705-609C-0322-E067FC3EF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9403" y="2469395"/>
            <a:ext cx="720000" cy="720000"/>
          </a:xfrm>
          <a:prstGeom prst="rect">
            <a:avLst/>
          </a:prstGeom>
        </p:spPr>
      </p:pic>
      <p:pic>
        <p:nvPicPr>
          <p:cNvPr id="6" name="Graphic 5" descr="Man with solid fill">
            <a:extLst>
              <a:ext uri="{FF2B5EF4-FFF2-40B4-BE49-F238E27FC236}">
                <a16:creationId xmlns:a16="http://schemas.microsoft.com/office/drawing/2014/main" id="{A7E85DB6-F4D7-98BA-DFAB-59D6728C4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303" y="3307469"/>
            <a:ext cx="720000" cy="720000"/>
          </a:xfrm>
          <a:prstGeom prst="rect">
            <a:avLst/>
          </a:prstGeom>
        </p:spPr>
      </p:pic>
      <p:pic>
        <p:nvPicPr>
          <p:cNvPr id="8" name="Graphic 7" descr="Man with solid fill">
            <a:extLst>
              <a:ext uri="{FF2B5EF4-FFF2-40B4-BE49-F238E27FC236}">
                <a16:creationId xmlns:a16="http://schemas.microsoft.com/office/drawing/2014/main" id="{7735C568-BF14-302B-AA76-E5F10D3A0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2039" y="3122292"/>
            <a:ext cx="720000" cy="720000"/>
          </a:xfrm>
          <a:prstGeom prst="rect">
            <a:avLst/>
          </a:prstGeom>
        </p:spPr>
      </p:pic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632E21D0-8F65-4194-941F-007E1170E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0340" y="2128712"/>
            <a:ext cx="720000" cy="720000"/>
          </a:xfrm>
          <a:prstGeom prst="rect">
            <a:avLst/>
          </a:prstGeom>
        </p:spPr>
      </p:pic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5C0A1B96-2EF4-8A03-45A4-3866CB93A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2165" y="1840710"/>
            <a:ext cx="720000" cy="720000"/>
          </a:xfrm>
          <a:prstGeom prst="rect">
            <a:avLst/>
          </a:prstGeom>
        </p:spPr>
      </p:pic>
      <p:pic>
        <p:nvPicPr>
          <p:cNvPr id="11" name="Graphic 10" descr="Man with solid fill">
            <a:extLst>
              <a:ext uri="{FF2B5EF4-FFF2-40B4-BE49-F238E27FC236}">
                <a16:creationId xmlns:a16="http://schemas.microsoft.com/office/drawing/2014/main" id="{49036FCF-CA93-3FAE-FF11-F4C464A84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07990" y="2481913"/>
            <a:ext cx="720000" cy="720000"/>
          </a:xfrm>
          <a:prstGeom prst="rect">
            <a:avLst/>
          </a:prstGeom>
        </p:spPr>
      </p:pic>
      <p:pic>
        <p:nvPicPr>
          <p:cNvPr id="12" name="Graphic 11" descr="Man with solid fill">
            <a:extLst>
              <a:ext uri="{FF2B5EF4-FFF2-40B4-BE49-F238E27FC236}">
                <a16:creationId xmlns:a16="http://schemas.microsoft.com/office/drawing/2014/main" id="{9709DBB9-0225-3411-B01B-0E2D35F1B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0403" y="3143901"/>
            <a:ext cx="720000" cy="720000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9C633CF5-5037-E036-677D-CF13BAEB5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6339" y="3091884"/>
            <a:ext cx="720000" cy="720000"/>
          </a:xfrm>
          <a:prstGeom prst="rect">
            <a:avLst/>
          </a:prstGeom>
        </p:spPr>
      </p:pic>
      <p:pic>
        <p:nvPicPr>
          <p:cNvPr id="18" name="Graphic 17" descr="Man with solid fill">
            <a:extLst>
              <a:ext uri="{FF2B5EF4-FFF2-40B4-BE49-F238E27FC236}">
                <a16:creationId xmlns:a16="http://schemas.microsoft.com/office/drawing/2014/main" id="{AA3EA4CB-4DBA-6034-FC39-2DE60F5EE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9402" y="4449941"/>
            <a:ext cx="720000" cy="720000"/>
          </a:xfrm>
          <a:prstGeom prst="rect">
            <a:avLst/>
          </a:prstGeom>
        </p:spPr>
      </p:pic>
      <p:pic>
        <p:nvPicPr>
          <p:cNvPr id="19" name="Graphic 18" descr="Man with solid fill">
            <a:extLst>
              <a:ext uri="{FF2B5EF4-FFF2-40B4-BE49-F238E27FC236}">
                <a16:creationId xmlns:a16="http://schemas.microsoft.com/office/drawing/2014/main" id="{753EDD69-0D35-F2CC-E06F-90E31E5D3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9577" y="3786976"/>
            <a:ext cx="720000" cy="720000"/>
          </a:xfrm>
          <a:prstGeom prst="rect">
            <a:avLst/>
          </a:prstGeom>
        </p:spPr>
      </p:pic>
      <p:pic>
        <p:nvPicPr>
          <p:cNvPr id="20" name="Graphic 19" descr="Man with solid fill">
            <a:extLst>
              <a:ext uri="{FF2B5EF4-FFF2-40B4-BE49-F238E27FC236}">
                <a16:creationId xmlns:a16="http://schemas.microsoft.com/office/drawing/2014/main" id="{F48E2B5E-0BB5-0B6F-07C5-9E8F00ABC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9402" y="4201561"/>
            <a:ext cx="720000" cy="720000"/>
          </a:xfrm>
          <a:prstGeom prst="rect">
            <a:avLst/>
          </a:prstGeom>
        </p:spPr>
      </p:pic>
      <p:pic>
        <p:nvPicPr>
          <p:cNvPr id="21" name="Graphic 20" descr="Man with solid fill">
            <a:extLst>
              <a:ext uri="{FF2B5EF4-FFF2-40B4-BE49-F238E27FC236}">
                <a16:creationId xmlns:a16="http://schemas.microsoft.com/office/drawing/2014/main" id="{1EFE9240-20C6-C0FC-08AF-BAB828039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5634" y="4249840"/>
            <a:ext cx="720000" cy="720000"/>
          </a:xfrm>
          <a:prstGeom prst="rect">
            <a:avLst/>
          </a:prstGeom>
        </p:spPr>
      </p:pic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5B1F5590-D129-7468-2ECC-7113BE5FA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5219" y="3003790"/>
            <a:ext cx="720000" cy="720000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9F78D14A-F7A8-AC46-7A32-9E760E786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8326" y="3532014"/>
            <a:ext cx="720000" cy="720000"/>
          </a:xfrm>
          <a:prstGeom prst="rect">
            <a:avLst/>
          </a:prstGeom>
        </p:spPr>
      </p:pic>
      <p:pic>
        <p:nvPicPr>
          <p:cNvPr id="24" name="Graphic 23" descr="Man with solid fill">
            <a:extLst>
              <a:ext uri="{FF2B5EF4-FFF2-40B4-BE49-F238E27FC236}">
                <a16:creationId xmlns:a16="http://schemas.microsoft.com/office/drawing/2014/main" id="{F918BFC5-088B-5E47-08A0-2DC4609DF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37189" y="3639677"/>
            <a:ext cx="720000" cy="7200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AA1CDA-4C5B-9C42-5FF7-2D2EA186F98F}"/>
              </a:ext>
            </a:extLst>
          </p:cNvPr>
          <p:cNvCxnSpPr>
            <a:cxnSpLocks/>
          </p:cNvCxnSpPr>
          <p:nvPr/>
        </p:nvCxnSpPr>
        <p:spPr>
          <a:xfrm>
            <a:off x="3798783" y="2860899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7B4116-FBA2-0934-87EE-417C5A560628}"/>
              </a:ext>
            </a:extLst>
          </p:cNvPr>
          <p:cNvCxnSpPr>
            <a:cxnSpLocks/>
          </p:cNvCxnSpPr>
          <p:nvPr/>
        </p:nvCxnSpPr>
        <p:spPr>
          <a:xfrm>
            <a:off x="6575813" y="4027469"/>
            <a:ext cx="3207527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B8F1A1-69F3-EB77-AF1D-86A481E215F0}"/>
              </a:ext>
            </a:extLst>
          </p:cNvPr>
          <p:cNvCxnSpPr>
            <a:cxnSpLocks/>
          </p:cNvCxnSpPr>
          <p:nvPr/>
        </p:nvCxnSpPr>
        <p:spPr>
          <a:xfrm>
            <a:off x="6612870" y="2848712"/>
            <a:ext cx="0" cy="1125598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010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DF2AA-C09F-CD60-6761-75FA9E5CF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EFB2-357D-ACDB-A300-8C2B732C3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Independent (Two) samples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8162E-34C7-B469-7A7D-72BF76A78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7561"/>
            <a:ext cx="10250804" cy="869335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We want to know if there is a significant difference between these means.</a:t>
            </a:r>
            <a:endParaRPr lang="en-PH" b="1" dirty="0">
              <a:solidFill>
                <a:srgbClr val="00B050"/>
              </a:solidFill>
            </a:endParaRPr>
          </a:p>
        </p:txBody>
      </p:sp>
      <p:pic>
        <p:nvPicPr>
          <p:cNvPr id="4" name="Graphic 3" descr="Man with solid fill">
            <a:extLst>
              <a:ext uri="{FF2B5EF4-FFF2-40B4-BE49-F238E27FC236}">
                <a16:creationId xmlns:a16="http://schemas.microsoft.com/office/drawing/2014/main" id="{95916090-9560-DA79-2B4E-D18F9A8E4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9298" y="2718552"/>
            <a:ext cx="720000" cy="720000"/>
          </a:xfrm>
          <a:prstGeom prst="rect">
            <a:avLst/>
          </a:prstGeom>
        </p:spPr>
      </p:pic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83CF5DA3-85DE-5566-6EDA-5B7D36E71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9403" y="2469395"/>
            <a:ext cx="720000" cy="720000"/>
          </a:xfrm>
          <a:prstGeom prst="rect">
            <a:avLst/>
          </a:prstGeom>
        </p:spPr>
      </p:pic>
      <p:pic>
        <p:nvPicPr>
          <p:cNvPr id="6" name="Graphic 5" descr="Man with solid fill">
            <a:extLst>
              <a:ext uri="{FF2B5EF4-FFF2-40B4-BE49-F238E27FC236}">
                <a16:creationId xmlns:a16="http://schemas.microsoft.com/office/drawing/2014/main" id="{04777CEB-E298-35EB-1BC0-A668E1093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303" y="3307469"/>
            <a:ext cx="720000" cy="720000"/>
          </a:xfrm>
          <a:prstGeom prst="rect">
            <a:avLst/>
          </a:prstGeom>
        </p:spPr>
      </p:pic>
      <p:pic>
        <p:nvPicPr>
          <p:cNvPr id="8" name="Graphic 7" descr="Man with solid fill">
            <a:extLst>
              <a:ext uri="{FF2B5EF4-FFF2-40B4-BE49-F238E27FC236}">
                <a16:creationId xmlns:a16="http://schemas.microsoft.com/office/drawing/2014/main" id="{FBFB3FD3-7EBA-859A-45EE-F0B88EE8A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2039" y="3122292"/>
            <a:ext cx="720000" cy="720000"/>
          </a:xfrm>
          <a:prstGeom prst="rect">
            <a:avLst/>
          </a:prstGeom>
        </p:spPr>
      </p:pic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E9D35FD7-4003-1D77-47AF-3B75562C2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0340" y="2128712"/>
            <a:ext cx="720000" cy="720000"/>
          </a:xfrm>
          <a:prstGeom prst="rect">
            <a:avLst/>
          </a:prstGeom>
        </p:spPr>
      </p:pic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2352EE74-3384-5562-8873-BDB9D9AB9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2165" y="1840710"/>
            <a:ext cx="720000" cy="720000"/>
          </a:xfrm>
          <a:prstGeom prst="rect">
            <a:avLst/>
          </a:prstGeom>
        </p:spPr>
      </p:pic>
      <p:pic>
        <p:nvPicPr>
          <p:cNvPr id="11" name="Graphic 10" descr="Man with solid fill">
            <a:extLst>
              <a:ext uri="{FF2B5EF4-FFF2-40B4-BE49-F238E27FC236}">
                <a16:creationId xmlns:a16="http://schemas.microsoft.com/office/drawing/2014/main" id="{77E01666-FA9B-CD6A-4DD3-D686A5141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07990" y="2481913"/>
            <a:ext cx="720000" cy="720000"/>
          </a:xfrm>
          <a:prstGeom prst="rect">
            <a:avLst/>
          </a:prstGeom>
        </p:spPr>
      </p:pic>
      <p:pic>
        <p:nvPicPr>
          <p:cNvPr id="12" name="Graphic 11" descr="Man with solid fill">
            <a:extLst>
              <a:ext uri="{FF2B5EF4-FFF2-40B4-BE49-F238E27FC236}">
                <a16:creationId xmlns:a16="http://schemas.microsoft.com/office/drawing/2014/main" id="{C94C375E-CD17-BA78-5C46-D483BB5EC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0403" y="3143901"/>
            <a:ext cx="720000" cy="720000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6389F921-B7B0-B133-5B3E-ACD81EDD6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6339" y="3091884"/>
            <a:ext cx="720000" cy="720000"/>
          </a:xfrm>
          <a:prstGeom prst="rect">
            <a:avLst/>
          </a:prstGeom>
        </p:spPr>
      </p:pic>
      <p:pic>
        <p:nvPicPr>
          <p:cNvPr id="18" name="Graphic 17" descr="Man with solid fill">
            <a:extLst>
              <a:ext uri="{FF2B5EF4-FFF2-40B4-BE49-F238E27FC236}">
                <a16:creationId xmlns:a16="http://schemas.microsoft.com/office/drawing/2014/main" id="{8989B307-4B28-FAB4-D119-E74F8FA3D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9402" y="4449941"/>
            <a:ext cx="720000" cy="720000"/>
          </a:xfrm>
          <a:prstGeom prst="rect">
            <a:avLst/>
          </a:prstGeom>
        </p:spPr>
      </p:pic>
      <p:pic>
        <p:nvPicPr>
          <p:cNvPr id="19" name="Graphic 18" descr="Man with solid fill">
            <a:extLst>
              <a:ext uri="{FF2B5EF4-FFF2-40B4-BE49-F238E27FC236}">
                <a16:creationId xmlns:a16="http://schemas.microsoft.com/office/drawing/2014/main" id="{C83C020D-1005-952B-68FF-3FA164B92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9577" y="3786976"/>
            <a:ext cx="720000" cy="720000"/>
          </a:xfrm>
          <a:prstGeom prst="rect">
            <a:avLst/>
          </a:prstGeom>
        </p:spPr>
      </p:pic>
      <p:pic>
        <p:nvPicPr>
          <p:cNvPr id="20" name="Graphic 19" descr="Man with solid fill">
            <a:extLst>
              <a:ext uri="{FF2B5EF4-FFF2-40B4-BE49-F238E27FC236}">
                <a16:creationId xmlns:a16="http://schemas.microsoft.com/office/drawing/2014/main" id="{73105896-E790-8146-7E23-7C8626E26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9402" y="4201561"/>
            <a:ext cx="720000" cy="720000"/>
          </a:xfrm>
          <a:prstGeom prst="rect">
            <a:avLst/>
          </a:prstGeom>
        </p:spPr>
      </p:pic>
      <p:pic>
        <p:nvPicPr>
          <p:cNvPr id="21" name="Graphic 20" descr="Man with solid fill">
            <a:extLst>
              <a:ext uri="{FF2B5EF4-FFF2-40B4-BE49-F238E27FC236}">
                <a16:creationId xmlns:a16="http://schemas.microsoft.com/office/drawing/2014/main" id="{34AAC58C-8E18-2FC0-200B-29B4F9819E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5634" y="4249840"/>
            <a:ext cx="720000" cy="720000"/>
          </a:xfrm>
          <a:prstGeom prst="rect">
            <a:avLst/>
          </a:prstGeom>
        </p:spPr>
      </p:pic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76F9A791-169C-6349-9383-6DE8F0344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5219" y="3003790"/>
            <a:ext cx="720000" cy="720000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A8F67DBC-B25A-466A-32C2-E072BF7A4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8326" y="3532014"/>
            <a:ext cx="720000" cy="720000"/>
          </a:xfrm>
          <a:prstGeom prst="rect">
            <a:avLst/>
          </a:prstGeom>
        </p:spPr>
      </p:pic>
      <p:pic>
        <p:nvPicPr>
          <p:cNvPr id="24" name="Graphic 23" descr="Man with solid fill">
            <a:extLst>
              <a:ext uri="{FF2B5EF4-FFF2-40B4-BE49-F238E27FC236}">
                <a16:creationId xmlns:a16="http://schemas.microsoft.com/office/drawing/2014/main" id="{7222964A-E236-DA1B-8DDB-972D0048F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37189" y="3639677"/>
            <a:ext cx="720000" cy="7200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F753595-5F5A-7DE8-0F86-8FAFC9C12DAA}"/>
              </a:ext>
            </a:extLst>
          </p:cNvPr>
          <p:cNvCxnSpPr>
            <a:cxnSpLocks/>
          </p:cNvCxnSpPr>
          <p:nvPr/>
        </p:nvCxnSpPr>
        <p:spPr>
          <a:xfrm>
            <a:off x="3798783" y="2860899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BEA365C-4A70-EA72-FF44-4DBC3A9F0472}"/>
              </a:ext>
            </a:extLst>
          </p:cNvPr>
          <p:cNvCxnSpPr>
            <a:cxnSpLocks/>
          </p:cNvCxnSpPr>
          <p:nvPr/>
        </p:nvCxnSpPr>
        <p:spPr>
          <a:xfrm>
            <a:off x="6575813" y="4027469"/>
            <a:ext cx="3207527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D34031-00F0-6A8A-E33C-7772187EE497}"/>
              </a:ext>
            </a:extLst>
          </p:cNvPr>
          <p:cNvCxnSpPr>
            <a:cxnSpLocks/>
          </p:cNvCxnSpPr>
          <p:nvPr/>
        </p:nvCxnSpPr>
        <p:spPr>
          <a:xfrm>
            <a:off x="6612870" y="2848712"/>
            <a:ext cx="0" cy="1125598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50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77FD8-13F3-A2C5-5A93-AEFFCBEC7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15A8-97F8-7C46-0FAA-250969B0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Independent (Two) samples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D5F83-4E04-B51F-2B4F-F1829A0F4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7561"/>
            <a:ext cx="10250804" cy="869335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We want to know if there is a significant difference between these means.</a:t>
            </a:r>
            <a:endParaRPr lang="en-PH" b="1" dirty="0">
              <a:solidFill>
                <a:srgbClr val="00B050"/>
              </a:solidFill>
            </a:endParaRPr>
          </a:p>
        </p:txBody>
      </p:sp>
      <p:pic>
        <p:nvPicPr>
          <p:cNvPr id="4" name="Graphic 3" descr="Man with solid fill">
            <a:extLst>
              <a:ext uri="{FF2B5EF4-FFF2-40B4-BE49-F238E27FC236}">
                <a16:creationId xmlns:a16="http://schemas.microsoft.com/office/drawing/2014/main" id="{5021A685-E8D2-E873-A242-41C6F75FC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9298" y="2923253"/>
            <a:ext cx="720000" cy="720000"/>
          </a:xfrm>
          <a:prstGeom prst="rect">
            <a:avLst/>
          </a:prstGeom>
        </p:spPr>
      </p:pic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5D0F2B89-9E8B-6D9E-8360-FAAC189C9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9403" y="2674096"/>
            <a:ext cx="720000" cy="720000"/>
          </a:xfrm>
          <a:prstGeom prst="rect">
            <a:avLst/>
          </a:prstGeom>
        </p:spPr>
      </p:pic>
      <p:pic>
        <p:nvPicPr>
          <p:cNvPr id="6" name="Graphic 5" descr="Man with solid fill">
            <a:extLst>
              <a:ext uri="{FF2B5EF4-FFF2-40B4-BE49-F238E27FC236}">
                <a16:creationId xmlns:a16="http://schemas.microsoft.com/office/drawing/2014/main" id="{8C598F5A-3E1B-4070-F99D-5372DAFA4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303" y="3512170"/>
            <a:ext cx="720000" cy="720000"/>
          </a:xfrm>
          <a:prstGeom prst="rect">
            <a:avLst/>
          </a:prstGeom>
        </p:spPr>
      </p:pic>
      <p:pic>
        <p:nvPicPr>
          <p:cNvPr id="8" name="Graphic 7" descr="Man with solid fill">
            <a:extLst>
              <a:ext uri="{FF2B5EF4-FFF2-40B4-BE49-F238E27FC236}">
                <a16:creationId xmlns:a16="http://schemas.microsoft.com/office/drawing/2014/main" id="{8A82F681-95AD-45FA-65FA-7B070A358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2039" y="3326993"/>
            <a:ext cx="720000" cy="720000"/>
          </a:xfrm>
          <a:prstGeom prst="rect">
            <a:avLst/>
          </a:prstGeom>
        </p:spPr>
      </p:pic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25EA7AFB-DB59-E43D-1DD5-2A6705033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0340" y="2333413"/>
            <a:ext cx="720000" cy="720000"/>
          </a:xfrm>
          <a:prstGeom prst="rect">
            <a:avLst/>
          </a:prstGeom>
        </p:spPr>
      </p:pic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42F94757-206F-97E9-29B7-B624F65BE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2165" y="2045411"/>
            <a:ext cx="720000" cy="720000"/>
          </a:xfrm>
          <a:prstGeom prst="rect">
            <a:avLst/>
          </a:prstGeom>
        </p:spPr>
      </p:pic>
      <p:pic>
        <p:nvPicPr>
          <p:cNvPr id="11" name="Graphic 10" descr="Man with solid fill">
            <a:extLst>
              <a:ext uri="{FF2B5EF4-FFF2-40B4-BE49-F238E27FC236}">
                <a16:creationId xmlns:a16="http://schemas.microsoft.com/office/drawing/2014/main" id="{B215F636-74CF-E9AA-B08B-F97B3CC59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07990" y="2686614"/>
            <a:ext cx="720000" cy="720000"/>
          </a:xfrm>
          <a:prstGeom prst="rect">
            <a:avLst/>
          </a:prstGeom>
        </p:spPr>
      </p:pic>
      <p:pic>
        <p:nvPicPr>
          <p:cNvPr id="12" name="Graphic 11" descr="Man with solid fill">
            <a:extLst>
              <a:ext uri="{FF2B5EF4-FFF2-40B4-BE49-F238E27FC236}">
                <a16:creationId xmlns:a16="http://schemas.microsoft.com/office/drawing/2014/main" id="{ACB313A6-2751-1B8F-3D63-7CBB7AE62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0403" y="3348602"/>
            <a:ext cx="720000" cy="720000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AE4BF9AF-3F34-672C-D5B4-85A809D2A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6339" y="2854932"/>
            <a:ext cx="720000" cy="720000"/>
          </a:xfrm>
          <a:prstGeom prst="rect">
            <a:avLst/>
          </a:prstGeom>
        </p:spPr>
      </p:pic>
      <p:pic>
        <p:nvPicPr>
          <p:cNvPr id="18" name="Graphic 17" descr="Man with solid fill">
            <a:extLst>
              <a:ext uri="{FF2B5EF4-FFF2-40B4-BE49-F238E27FC236}">
                <a16:creationId xmlns:a16="http://schemas.microsoft.com/office/drawing/2014/main" id="{54773DC0-EED7-06B6-4239-C18A6093D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9402" y="4212989"/>
            <a:ext cx="720000" cy="720000"/>
          </a:xfrm>
          <a:prstGeom prst="rect">
            <a:avLst/>
          </a:prstGeom>
        </p:spPr>
      </p:pic>
      <p:pic>
        <p:nvPicPr>
          <p:cNvPr id="19" name="Graphic 18" descr="Man with solid fill">
            <a:extLst>
              <a:ext uri="{FF2B5EF4-FFF2-40B4-BE49-F238E27FC236}">
                <a16:creationId xmlns:a16="http://schemas.microsoft.com/office/drawing/2014/main" id="{D7E60A2E-5441-DB90-2DA3-A0785D335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9577" y="3550024"/>
            <a:ext cx="720000" cy="720000"/>
          </a:xfrm>
          <a:prstGeom prst="rect">
            <a:avLst/>
          </a:prstGeom>
        </p:spPr>
      </p:pic>
      <p:pic>
        <p:nvPicPr>
          <p:cNvPr id="20" name="Graphic 19" descr="Man with solid fill">
            <a:extLst>
              <a:ext uri="{FF2B5EF4-FFF2-40B4-BE49-F238E27FC236}">
                <a16:creationId xmlns:a16="http://schemas.microsoft.com/office/drawing/2014/main" id="{6E9DDBF9-68AE-BD42-4592-91C8E7613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9402" y="3964609"/>
            <a:ext cx="720000" cy="720000"/>
          </a:xfrm>
          <a:prstGeom prst="rect">
            <a:avLst/>
          </a:prstGeom>
        </p:spPr>
      </p:pic>
      <p:pic>
        <p:nvPicPr>
          <p:cNvPr id="21" name="Graphic 20" descr="Man with solid fill">
            <a:extLst>
              <a:ext uri="{FF2B5EF4-FFF2-40B4-BE49-F238E27FC236}">
                <a16:creationId xmlns:a16="http://schemas.microsoft.com/office/drawing/2014/main" id="{7D428A50-9BA1-490C-7332-71727B2A7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5634" y="4012888"/>
            <a:ext cx="720000" cy="720000"/>
          </a:xfrm>
          <a:prstGeom prst="rect">
            <a:avLst/>
          </a:prstGeom>
        </p:spPr>
      </p:pic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37A07057-B982-5CA4-39B5-D6B6DFF58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5219" y="2766838"/>
            <a:ext cx="720000" cy="720000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136EB4E2-D581-D88C-C07E-863881430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8326" y="3295062"/>
            <a:ext cx="720000" cy="720000"/>
          </a:xfrm>
          <a:prstGeom prst="rect">
            <a:avLst/>
          </a:prstGeom>
        </p:spPr>
      </p:pic>
      <p:pic>
        <p:nvPicPr>
          <p:cNvPr id="24" name="Graphic 23" descr="Man with solid fill">
            <a:extLst>
              <a:ext uri="{FF2B5EF4-FFF2-40B4-BE49-F238E27FC236}">
                <a16:creationId xmlns:a16="http://schemas.microsoft.com/office/drawing/2014/main" id="{66DC7468-6354-B860-F502-FCB6F1675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37189" y="3402725"/>
            <a:ext cx="720000" cy="7200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37BB6D-82A9-2955-2E4E-481527EC9397}"/>
              </a:ext>
            </a:extLst>
          </p:cNvPr>
          <p:cNvCxnSpPr>
            <a:cxnSpLocks/>
          </p:cNvCxnSpPr>
          <p:nvPr/>
        </p:nvCxnSpPr>
        <p:spPr>
          <a:xfrm>
            <a:off x="3798783" y="3065600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8E7BC0-45BD-8979-E28C-1A269E99579F}"/>
              </a:ext>
            </a:extLst>
          </p:cNvPr>
          <p:cNvCxnSpPr>
            <a:cxnSpLocks/>
          </p:cNvCxnSpPr>
          <p:nvPr/>
        </p:nvCxnSpPr>
        <p:spPr>
          <a:xfrm>
            <a:off x="6575813" y="3790517"/>
            <a:ext cx="3207527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22E97E-07EB-AFBC-3EFC-394200A547B2}"/>
              </a:ext>
            </a:extLst>
          </p:cNvPr>
          <p:cNvCxnSpPr>
            <a:cxnSpLocks/>
          </p:cNvCxnSpPr>
          <p:nvPr/>
        </p:nvCxnSpPr>
        <p:spPr>
          <a:xfrm>
            <a:off x="6612870" y="3065600"/>
            <a:ext cx="0" cy="660595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511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9AD2F-35E2-238E-42B7-BB50EEA10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B654-F6C2-9754-7498-0E5755E27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Independent (Two) samples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9F72F-D414-2FE3-3516-F76ACE790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7561"/>
            <a:ext cx="10250804" cy="869335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We want to know if there is a significant difference between these means.</a:t>
            </a:r>
            <a:endParaRPr lang="en-PH" b="1" dirty="0">
              <a:solidFill>
                <a:srgbClr val="00B050"/>
              </a:solidFill>
            </a:endParaRPr>
          </a:p>
        </p:txBody>
      </p:sp>
      <p:pic>
        <p:nvPicPr>
          <p:cNvPr id="4" name="Graphic 3" descr="Man with solid fill">
            <a:extLst>
              <a:ext uri="{FF2B5EF4-FFF2-40B4-BE49-F238E27FC236}">
                <a16:creationId xmlns:a16="http://schemas.microsoft.com/office/drawing/2014/main" id="{08FAAE15-584C-F2EC-0434-67A6B7E8D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9298" y="2718552"/>
            <a:ext cx="720000" cy="720000"/>
          </a:xfrm>
          <a:prstGeom prst="rect">
            <a:avLst/>
          </a:prstGeom>
        </p:spPr>
      </p:pic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2D478DEA-4AE1-195C-58F5-F1A22AA81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9403" y="2469395"/>
            <a:ext cx="720000" cy="720000"/>
          </a:xfrm>
          <a:prstGeom prst="rect">
            <a:avLst/>
          </a:prstGeom>
        </p:spPr>
      </p:pic>
      <p:pic>
        <p:nvPicPr>
          <p:cNvPr id="6" name="Graphic 5" descr="Man with solid fill">
            <a:extLst>
              <a:ext uri="{FF2B5EF4-FFF2-40B4-BE49-F238E27FC236}">
                <a16:creationId xmlns:a16="http://schemas.microsoft.com/office/drawing/2014/main" id="{159F4BC3-5FBF-09F3-6BC4-FF2A25203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303" y="3307469"/>
            <a:ext cx="720000" cy="720000"/>
          </a:xfrm>
          <a:prstGeom prst="rect">
            <a:avLst/>
          </a:prstGeom>
        </p:spPr>
      </p:pic>
      <p:pic>
        <p:nvPicPr>
          <p:cNvPr id="8" name="Graphic 7" descr="Man with solid fill">
            <a:extLst>
              <a:ext uri="{FF2B5EF4-FFF2-40B4-BE49-F238E27FC236}">
                <a16:creationId xmlns:a16="http://schemas.microsoft.com/office/drawing/2014/main" id="{3A5E2573-8A9D-FAAE-B6FB-2C5AAB22B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2039" y="3122292"/>
            <a:ext cx="720000" cy="720000"/>
          </a:xfrm>
          <a:prstGeom prst="rect">
            <a:avLst/>
          </a:prstGeom>
        </p:spPr>
      </p:pic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5685C51F-B839-3440-57C5-7C7F48942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0340" y="2128712"/>
            <a:ext cx="720000" cy="720000"/>
          </a:xfrm>
          <a:prstGeom prst="rect">
            <a:avLst/>
          </a:prstGeom>
        </p:spPr>
      </p:pic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38E007C3-2E5C-3896-4B7D-681259F75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2165" y="1840710"/>
            <a:ext cx="720000" cy="720000"/>
          </a:xfrm>
          <a:prstGeom prst="rect">
            <a:avLst/>
          </a:prstGeom>
        </p:spPr>
      </p:pic>
      <p:pic>
        <p:nvPicPr>
          <p:cNvPr id="11" name="Graphic 10" descr="Man with solid fill">
            <a:extLst>
              <a:ext uri="{FF2B5EF4-FFF2-40B4-BE49-F238E27FC236}">
                <a16:creationId xmlns:a16="http://schemas.microsoft.com/office/drawing/2014/main" id="{592365B0-602C-A945-C615-57F06AE00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07990" y="2481913"/>
            <a:ext cx="720000" cy="720000"/>
          </a:xfrm>
          <a:prstGeom prst="rect">
            <a:avLst/>
          </a:prstGeom>
        </p:spPr>
      </p:pic>
      <p:pic>
        <p:nvPicPr>
          <p:cNvPr id="12" name="Graphic 11" descr="Man with solid fill">
            <a:extLst>
              <a:ext uri="{FF2B5EF4-FFF2-40B4-BE49-F238E27FC236}">
                <a16:creationId xmlns:a16="http://schemas.microsoft.com/office/drawing/2014/main" id="{D4C6EAB7-9921-CE0D-1F4C-16247DAAB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0403" y="3143901"/>
            <a:ext cx="720000" cy="720000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BAD8AE5F-8C63-7162-EB07-6F3686C223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6339" y="3091884"/>
            <a:ext cx="720000" cy="720000"/>
          </a:xfrm>
          <a:prstGeom prst="rect">
            <a:avLst/>
          </a:prstGeom>
        </p:spPr>
      </p:pic>
      <p:pic>
        <p:nvPicPr>
          <p:cNvPr id="18" name="Graphic 17" descr="Man with solid fill">
            <a:extLst>
              <a:ext uri="{FF2B5EF4-FFF2-40B4-BE49-F238E27FC236}">
                <a16:creationId xmlns:a16="http://schemas.microsoft.com/office/drawing/2014/main" id="{261A3EA5-A7AF-B1E7-C3CB-6039E8AABD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9402" y="4449941"/>
            <a:ext cx="720000" cy="720000"/>
          </a:xfrm>
          <a:prstGeom prst="rect">
            <a:avLst/>
          </a:prstGeom>
        </p:spPr>
      </p:pic>
      <p:pic>
        <p:nvPicPr>
          <p:cNvPr id="19" name="Graphic 18" descr="Man with solid fill">
            <a:extLst>
              <a:ext uri="{FF2B5EF4-FFF2-40B4-BE49-F238E27FC236}">
                <a16:creationId xmlns:a16="http://schemas.microsoft.com/office/drawing/2014/main" id="{1A8918B4-289C-59FB-997B-4DB649851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9577" y="3786976"/>
            <a:ext cx="720000" cy="720000"/>
          </a:xfrm>
          <a:prstGeom prst="rect">
            <a:avLst/>
          </a:prstGeom>
        </p:spPr>
      </p:pic>
      <p:pic>
        <p:nvPicPr>
          <p:cNvPr id="20" name="Graphic 19" descr="Man with solid fill">
            <a:extLst>
              <a:ext uri="{FF2B5EF4-FFF2-40B4-BE49-F238E27FC236}">
                <a16:creationId xmlns:a16="http://schemas.microsoft.com/office/drawing/2014/main" id="{FDAB8C85-8278-D740-2EBE-D8D7E8F92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9402" y="4201561"/>
            <a:ext cx="720000" cy="720000"/>
          </a:xfrm>
          <a:prstGeom prst="rect">
            <a:avLst/>
          </a:prstGeom>
        </p:spPr>
      </p:pic>
      <p:pic>
        <p:nvPicPr>
          <p:cNvPr id="21" name="Graphic 20" descr="Man with solid fill">
            <a:extLst>
              <a:ext uri="{FF2B5EF4-FFF2-40B4-BE49-F238E27FC236}">
                <a16:creationId xmlns:a16="http://schemas.microsoft.com/office/drawing/2014/main" id="{06A4EBFD-80E1-FA03-183D-F2947F666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5634" y="4249840"/>
            <a:ext cx="720000" cy="720000"/>
          </a:xfrm>
          <a:prstGeom prst="rect">
            <a:avLst/>
          </a:prstGeom>
        </p:spPr>
      </p:pic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7B5FCA25-82FF-F7DF-09D0-BC0571EDB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5219" y="3003790"/>
            <a:ext cx="720000" cy="720000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1ED4BF8A-AEB1-1C7A-0071-EE1BE46DD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8326" y="3532014"/>
            <a:ext cx="720000" cy="720000"/>
          </a:xfrm>
          <a:prstGeom prst="rect">
            <a:avLst/>
          </a:prstGeom>
        </p:spPr>
      </p:pic>
      <p:pic>
        <p:nvPicPr>
          <p:cNvPr id="24" name="Graphic 23" descr="Man with solid fill">
            <a:extLst>
              <a:ext uri="{FF2B5EF4-FFF2-40B4-BE49-F238E27FC236}">
                <a16:creationId xmlns:a16="http://schemas.microsoft.com/office/drawing/2014/main" id="{AEBB2A08-72D5-EEC6-5965-654C44182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37189" y="3639677"/>
            <a:ext cx="720000" cy="7200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F757591-4A4E-B23E-50D8-7DB7B4FBC8B5}"/>
              </a:ext>
            </a:extLst>
          </p:cNvPr>
          <p:cNvCxnSpPr>
            <a:cxnSpLocks/>
          </p:cNvCxnSpPr>
          <p:nvPr/>
        </p:nvCxnSpPr>
        <p:spPr>
          <a:xfrm>
            <a:off x="3798783" y="2860899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89F72C-00BD-9B53-F327-3A8ED0E0F4C3}"/>
              </a:ext>
            </a:extLst>
          </p:cNvPr>
          <p:cNvCxnSpPr>
            <a:cxnSpLocks/>
          </p:cNvCxnSpPr>
          <p:nvPr/>
        </p:nvCxnSpPr>
        <p:spPr>
          <a:xfrm>
            <a:off x="6575813" y="4027469"/>
            <a:ext cx="3207527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F99E98-0740-B3B3-F802-F414B147C568}"/>
              </a:ext>
            </a:extLst>
          </p:cNvPr>
          <p:cNvCxnSpPr>
            <a:cxnSpLocks/>
          </p:cNvCxnSpPr>
          <p:nvPr/>
        </p:nvCxnSpPr>
        <p:spPr>
          <a:xfrm>
            <a:off x="6612870" y="2848712"/>
            <a:ext cx="0" cy="1125598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350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9F7C7-9DAF-56E9-8FD0-148C79FA1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4D89-199B-441E-7481-FE76E902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Independent (Two) samples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68365-D1D6-94AA-67E3-FA3927CB5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7561"/>
            <a:ext cx="10250804" cy="869335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For example, we want to compare the effectiveness of two drugs</a:t>
            </a:r>
            <a:endParaRPr lang="en-PH" b="1" dirty="0">
              <a:solidFill>
                <a:srgbClr val="00B050"/>
              </a:solidFill>
            </a:endParaRPr>
          </a:p>
        </p:txBody>
      </p:sp>
      <p:pic>
        <p:nvPicPr>
          <p:cNvPr id="4" name="Graphic 3" descr="Medicine with solid fill">
            <a:extLst>
              <a:ext uri="{FF2B5EF4-FFF2-40B4-BE49-F238E27FC236}">
                <a16:creationId xmlns:a16="http://schemas.microsoft.com/office/drawing/2014/main" id="{2D3C4538-91EE-C4AD-B538-B0F0D80E9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3568" y="2675288"/>
            <a:ext cx="1800000" cy="1800000"/>
          </a:xfrm>
          <a:prstGeom prst="rect">
            <a:avLst/>
          </a:prstGeom>
        </p:spPr>
      </p:pic>
      <p:pic>
        <p:nvPicPr>
          <p:cNvPr id="5" name="Graphic 4" descr="Medicine with solid fill">
            <a:extLst>
              <a:ext uri="{FF2B5EF4-FFF2-40B4-BE49-F238E27FC236}">
                <a16:creationId xmlns:a16="http://schemas.microsoft.com/office/drawing/2014/main" id="{A524ED5B-7F6C-7064-2EEE-98FF49079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4652" y="2675288"/>
            <a:ext cx="1800000" cy="18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512764-6A8A-135C-5D7C-D48CD139AC66}"/>
              </a:ext>
            </a:extLst>
          </p:cNvPr>
          <p:cNvSpPr txBox="1"/>
          <p:nvPr/>
        </p:nvSpPr>
        <p:spPr>
          <a:xfrm>
            <a:off x="3607780" y="4499755"/>
            <a:ext cx="118329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500" b="1" dirty="0">
                <a:solidFill>
                  <a:srgbClr val="0070C0"/>
                </a:solidFill>
              </a:rPr>
              <a:t>Drug A</a:t>
            </a:r>
            <a:endParaRPr lang="en-PH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760676-2DCF-4D13-F65A-96ABA049556D}"/>
              </a:ext>
            </a:extLst>
          </p:cNvPr>
          <p:cNvSpPr txBox="1"/>
          <p:nvPr/>
        </p:nvSpPr>
        <p:spPr>
          <a:xfrm>
            <a:off x="7183004" y="4503710"/>
            <a:ext cx="118329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500" b="1" dirty="0">
                <a:solidFill>
                  <a:srgbClr val="00B050"/>
                </a:solidFill>
              </a:rPr>
              <a:t>Drug B</a:t>
            </a: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3596082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DD005-BAD2-5CB9-EC12-63B46EED0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04A3-3ACA-4C3D-68E7-534F28C38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Independent (Two) samples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D30D4-B4D0-F1A2-E373-4DCE8AC29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7561"/>
            <a:ext cx="10250804" cy="869335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First we randomly divide a group of 30 people into two groups</a:t>
            </a:r>
            <a:endParaRPr lang="en-PH" b="1" dirty="0">
              <a:solidFill>
                <a:srgbClr val="00B050"/>
              </a:solidFill>
            </a:endParaRPr>
          </a:p>
        </p:txBody>
      </p:sp>
      <p:pic>
        <p:nvPicPr>
          <p:cNvPr id="4" name="Graphic 3" descr="Man with solid fill">
            <a:extLst>
              <a:ext uri="{FF2B5EF4-FFF2-40B4-BE49-F238E27FC236}">
                <a16:creationId xmlns:a16="http://schemas.microsoft.com/office/drawing/2014/main" id="{A5AE1239-9AA3-015E-F146-1E3F7F012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9298" y="2718552"/>
            <a:ext cx="720000" cy="720000"/>
          </a:xfrm>
          <a:prstGeom prst="rect">
            <a:avLst/>
          </a:prstGeom>
        </p:spPr>
      </p:pic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A2EA8D47-B84C-356D-BAA3-A15B65DA2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9403" y="2469395"/>
            <a:ext cx="720000" cy="720000"/>
          </a:xfrm>
          <a:prstGeom prst="rect">
            <a:avLst/>
          </a:prstGeom>
        </p:spPr>
      </p:pic>
      <p:pic>
        <p:nvPicPr>
          <p:cNvPr id="6" name="Graphic 5" descr="Man with solid fill">
            <a:extLst>
              <a:ext uri="{FF2B5EF4-FFF2-40B4-BE49-F238E27FC236}">
                <a16:creationId xmlns:a16="http://schemas.microsoft.com/office/drawing/2014/main" id="{7EB23057-D652-9AF4-614F-2D4A7BFBF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303" y="3307469"/>
            <a:ext cx="720000" cy="720000"/>
          </a:xfrm>
          <a:prstGeom prst="rect">
            <a:avLst/>
          </a:prstGeom>
        </p:spPr>
      </p:pic>
      <p:pic>
        <p:nvPicPr>
          <p:cNvPr id="8" name="Graphic 7" descr="Man with solid fill">
            <a:extLst>
              <a:ext uri="{FF2B5EF4-FFF2-40B4-BE49-F238E27FC236}">
                <a16:creationId xmlns:a16="http://schemas.microsoft.com/office/drawing/2014/main" id="{DA6CF491-47F7-0504-ACDD-050E7052C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2039" y="3122292"/>
            <a:ext cx="720000" cy="720000"/>
          </a:xfrm>
          <a:prstGeom prst="rect">
            <a:avLst/>
          </a:prstGeom>
        </p:spPr>
      </p:pic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C916F04C-E864-52D2-E9E1-2E6EBC2E8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0340" y="2128712"/>
            <a:ext cx="720000" cy="720000"/>
          </a:xfrm>
          <a:prstGeom prst="rect">
            <a:avLst/>
          </a:prstGeom>
        </p:spPr>
      </p:pic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E074A869-1CA6-E339-1738-B8C16BCE1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2165" y="1840710"/>
            <a:ext cx="720000" cy="720000"/>
          </a:xfrm>
          <a:prstGeom prst="rect">
            <a:avLst/>
          </a:prstGeom>
        </p:spPr>
      </p:pic>
      <p:pic>
        <p:nvPicPr>
          <p:cNvPr id="11" name="Graphic 10" descr="Man with solid fill">
            <a:extLst>
              <a:ext uri="{FF2B5EF4-FFF2-40B4-BE49-F238E27FC236}">
                <a16:creationId xmlns:a16="http://schemas.microsoft.com/office/drawing/2014/main" id="{344C2001-710D-FDB3-8E90-C5109D4E1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07990" y="2481913"/>
            <a:ext cx="720000" cy="720000"/>
          </a:xfrm>
          <a:prstGeom prst="rect">
            <a:avLst/>
          </a:prstGeom>
        </p:spPr>
      </p:pic>
      <p:pic>
        <p:nvPicPr>
          <p:cNvPr id="12" name="Graphic 11" descr="Man with solid fill">
            <a:extLst>
              <a:ext uri="{FF2B5EF4-FFF2-40B4-BE49-F238E27FC236}">
                <a16:creationId xmlns:a16="http://schemas.microsoft.com/office/drawing/2014/main" id="{34177FEC-CCA7-48C9-0421-13C2F3C47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0403" y="3143901"/>
            <a:ext cx="720000" cy="720000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23E5C7DD-BDE2-0BEA-3FFE-E40900CBA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6339" y="3091884"/>
            <a:ext cx="720000" cy="720000"/>
          </a:xfrm>
          <a:prstGeom prst="rect">
            <a:avLst/>
          </a:prstGeom>
        </p:spPr>
      </p:pic>
      <p:pic>
        <p:nvPicPr>
          <p:cNvPr id="18" name="Graphic 17" descr="Man with solid fill">
            <a:extLst>
              <a:ext uri="{FF2B5EF4-FFF2-40B4-BE49-F238E27FC236}">
                <a16:creationId xmlns:a16="http://schemas.microsoft.com/office/drawing/2014/main" id="{45CB2C20-9443-9557-485A-38EDA1A97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9402" y="4449941"/>
            <a:ext cx="720000" cy="720000"/>
          </a:xfrm>
          <a:prstGeom prst="rect">
            <a:avLst/>
          </a:prstGeom>
        </p:spPr>
      </p:pic>
      <p:pic>
        <p:nvPicPr>
          <p:cNvPr id="19" name="Graphic 18" descr="Man with solid fill">
            <a:extLst>
              <a:ext uri="{FF2B5EF4-FFF2-40B4-BE49-F238E27FC236}">
                <a16:creationId xmlns:a16="http://schemas.microsoft.com/office/drawing/2014/main" id="{98B19FEE-489A-41FB-4411-3687ECE6E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9577" y="3786976"/>
            <a:ext cx="720000" cy="720000"/>
          </a:xfrm>
          <a:prstGeom prst="rect">
            <a:avLst/>
          </a:prstGeom>
        </p:spPr>
      </p:pic>
      <p:pic>
        <p:nvPicPr>
          <p:cNvPr id="20" name="Graphic 19" descr="Man with solid fill">
            <a:extLst>
              <a:ext uri="{FF2B5EF4-FFF2-40B4-BE49-F238E27FC236}">
                <a16:creationId xmlns:a16="http://schemas.microsoft.com/office/drawing/2014/main" id="{F1E926F6-689C-E284-5ACC-19278B9FB4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9402" y="4201561"/>
            <a:ext cx="720000" cy="720000"/>
          </a:xfrm>
          <a:prstGeom prst="rect">
            <a:avLst/>
          </a:prstGeom>
        </p:spPr>
      </p:pic>
      <p:pic>
        <p:nvPicPr>
          <p:cNvPr id="21" name="Graphic 20" descr="Man with solid fill">
            <a:extLst>
              <a:ext uri="{FF2B5EF4-FFF2-40B4-BE49-F238E27FC236}">
                <a16:creationId xmlns:a16="http://schemas.microsoft.com/office/drawing/2014/main" id="{F843AFAA-3381-D082-AFEF-0640262C4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5634" y="4249840"/>
            <a:ext cx="720000" cy="720000"/>
          </a:xfrm>
          <a:prstGeom prst="rect">
            <a:avLst/>
          </a:prstGeom>
        </p:spPr>
      </p:pic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357DA47A-8E81-EAE1-B774-DFC410AC9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5219" y="3003790"/>
            <a:ext cx="720000" cy="720000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6480665C-4BEB-FEA0-5842-FBD70C26F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8326" y="3532014"/>
            <a:ext cx="720000" cy="720000"/>
          </a:xfrm>
          <a:prstGeom prst="rect">
            <a:avLst/>
          </a:prstGeom>
        </p:spPr>
      </p:pic>
      <p:pic>
        <p:nvPicPr>
          <p:cNvPr id="24" name="Graphic 23" descr="Man with solid fill">
            <a:extLst>
              <a:ext uri="{FF2B5EF4-FFF2-40B4-BE49-F238E27FC236}">
                <a16:creationId xmlns:a16="http://schemas.microsoft.com/office/drawing/2014/main" id="{DA7D113F-DA57-DAC4-B144-8685AC24E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37189" y="3639677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F5780-551A-36F1-D5F9-85B6042F9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7526D-EBA9-580E-E819-B60FBCC52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Independent (Two) samples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7489E-F554-51C6-299F-A9009110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7561"/>
            <a:ext cx="10250804" cy="869335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The first group receives </a:t>
            </a:r>
            <a:r>
              <a:rPr lang="en-PH" b="1" dirty="0">
                <a:solidFill>
                  <a:srgbClr val="0070C0"/>
                </a:solidFill>
              </a:rPr>
              <a:t>Drug A </a:t>
            </a:r>
            <a:r>
              <a:rPr lang="en-PH" dirty="0"/>
              <a:t>and the second group receives </a:t>
            </a:r>
            <a:r>
              <a:rPr lang="en-PH" b="1" dirty="0">
                <a:solidFill>
                  <a:srgbClr val="00B050"/>
                </a:solidFill>
              </a:rPr>
              <a:t>Drug B</a:t>
            </a:r>
          </a:p>
        </p:txBody>
      </p:sp>
      <p:pic>
        <p:nvPicPr>
          <p:cNvPr id="4" name="Graphic 3" descr="Man with solid fill">
            <a:extLst>
              <a:ext uri="{FF2B5EF4-FFF2-40B4-BE49-F238E27FC236}">
                <a16:creationId xmlns:a16="http://schemas.microsoft.com/office/drawing/2014/main" id="{86DB8917-9756-E773-68DC-119E44481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9298" y="2718552"/>
            <a:ext cx="720000" cy="720000"/>
          </a:xfrm>
          <a:prstGeom prst="rect">
            <a:avLst/>
          </a:prstGeom>
        </p:spPr>
      </p:pic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0903BAB7-E418-1553-521E-0A3503288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9403" y="2469395"/>
            <a:ext cx="720000" cy="720000"/>
          </a:xfrm>
          <a:prstGeom prst="rect">
            <a:avLst/>
          </a:prstGeom>
        </p:spPr>
      </p:pic>
      <p:pic>
        <p:nvPicPr>
          <p:cNvPr id="6" name="Graphic 5" descr="Man with solid fill">
            <a:extLst>
              <a:ext uri="{FF2B5EF4-FFF2-40B4-BE49-F238E27FC236}">
                <a16:creationId xmlns:a16="http://schemas.microsoft.com/office/drawing/2014/main" id="{C8A5D458-159D-31FB-498D-7B77DB2EE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303" y="3307469"/>
            <a:ext cx="720000" cy="720000"/>
          </a:xfrm>
          <a:prstGeom prst="rect">
            <a:avLst/>
          </a:prstGeom>
        </p:spPr>
      </p:pic>
      <p:pic>
        <p:nvPicPr>
          <p:cNvPr id="8" name="Graphic 7" descr="Man with solid fill">
            <a:extLst>
              <a:ext uri="{FF2B5EF4-FFF2-40B4-BE49-F238E27FC236}">
                <a16:creationId xmlns:a16="http://schemas.microsoft.com/office/drawing/2014/main" id="{F65B82FF-B6AE-CA4C-D9DC-FB659843A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2039" y="3122292"/>
            <a:ext cx="720000" cy="720000"/>
          </a:xfrm>
          <a:prstGeom prst="rect">
            <a:avLst/>
          </a:prstGeom>
        </p:spPr>
      </p:pic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32296708-631D-3853-5A3C-CB93D0750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0340" y="2128712"/>
            <a:ext cx="720000" cy="720000"/>
          </a:xfrm>
          <a:prstGeom prst="rect">
            <a:avLst/>
          </a:prstGeom>
        </p:spPr>
      </p:pic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75D3D312-C785-DFF1-BB47-64A2B8702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2165" y="1840710"/>
            <a:ext cx="720000" cy="720000"/>
          </a:xfrm>
          <a:prstGeom prst="rect">
            <a:avLst/>
          </a:prstGeom>
        </p:spPr>
      </p:pic>
      <p:pic>
        <p:nvPicPr>
          <p:cNvPr id="11" name="Graphic 10" descr="Man with solid fill">
            <a:extLst>
              <a:ext uri="{FF2B5EF4-FFF2-40B4-BE49-F238E27FC236}">
                <a16:creationId xmlns:a16="http://schemas.microsoft.com/office/drawing/2014/main" id="{0BD69239-9436-9E7F-ED9A-527E52932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07990" y="2481913"/>
            <a:ext cx="720000" cy="720000"/>
          </a:xfrm>
          <a:prstGeom prst="rect">
            <a:avLst/>
          </a:prstGeom>
        </p:spPr>
      </p:pic>
      <p:pic>
        <p:nvPicPr>
          <p:cNvPr id="12" name="Graphic 11" descr="Man with solid fill">
            <a:extLst>
              <a:ext uri="{FF2B5EF4-FFF2-40B4-BE49-F238E27FC236}">
                <a16:creationId xmlns:a16="http://schemas.microsoft.com/office/drawing/2014/main" id="{EA6D7583-8FDE-2438-DF16-6B8B05BE0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0403" y="3143901"/>
            <a:ext cx="720000" cy="720000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341BC534-6892-DB36-BC56-936645AAD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6339" y="3091884"/>
            <a:ext cx="720000" cy="720000"/>
          </a:xfrm>
          <a:prstGeom prst="rect">
            <a:avLst/>
          </a:prstGeom>
        </p:spPr>
      </p:pic>
      <p:pic>
        <p:nvPicPr>
          <p:cNvPr id="18" name="Graphic 17" descr="Man with solid fill">
            <a:extLst>
              <a:ext uri="{FF2B5EF4-FFF2-40B4-BE49-F238E27FC236}">
                <a16:creationId xmlns:a16="http://schemas.microsoft.com/office/drawing/2014/main" id="{23B7F819-861B-D526-AC1D-33D36F1F62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9402" y="4449941"/>
            <a:ext cx="720000" cy="720000"/>
          </a:xfrm>
          <a:prstGeom prst="rect">
            <a:avLst/>
          </a:prstGeom>
        </p:spPr>
      </p:pic>
      <p:pic>
        <p:nvPicPr>
          <p:cNvPr id="19" name="Graphic 18" descr="Man with solid fill">
            <a:extLst>
              <a:ext uri="{FF2B5EF4-FFF2-40B4-BE49-F238E27FC236}">
                <a16:creationId xmlns:a16="http://schemas.microsoft.com/office/drawing/2014/main" id="{5020D055-3698-C158-39F1-71E109A17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9577" y="3786976"/>
            <a:ext cx="720000" cy="720000"/>
          </a:xfrm>
          <a:prstGeom prst="rect">
            <a:avLst/>
          </a:prstGeom>
        </p:spPr>
      </p:pic>
      <p:pic>
        <p:nvPicPr>
          <p:cNvPr id="20" name="Graphic 19" descr="Man with solid fill">
            <a:extLst>
              <a:ext uri="{FF2B5EF4-FFF2-40B4-BE49-F238E27FC236}">
                <a16:creationId xmlns:a16="http://schemas.microsoft.com/office/drawing/2014/main" id="{7F85ACA7-D8B8-329C-168E-7917A8544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9402" y="4201561"/>
            <a:ext cx="720000" cy="720000"/>
          </a:xfrm>
          <a:prstGeom prst="rect">
            <a:avLst/>
          </a:prstGeom>
        </p:spPr>
      </p:pic>
      <p:pic>
        <p:nvPicPr>
          <p:cNvPr id="21" name="Graphic 20" descr="Man with solid fill">
            <a:extLst>
              <a:ext uri="{FF2B5EF4-FFF2-40B4-BE49-F238E27FC236}">
                <a16:creationId xmlns:a16="http://schemas.microsoft.com/office/drawing/2014/main" id="{111C3D02-DBE0-6578-FF28-93C3A94A2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5634" y="4249840"/>
            <a:ext cx="720000" cy="720000"/>
          </a:xfrm>
          <a:prstGeom prst="rect">
            <a:avLst/>
          </a:prstGeom>
        </p:spPr>
      </p:pic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D634FC3F-1383-8596-33D1-AD4F9334B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5219" y="3003790"/>
            <a:ext cx="720000" cy="720000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A873ED33-1414-43F4-FA48-B76BD2626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8326" y="3532014"/>
            <a:ext cx="720000" cy="720000"/>
          </a:xfrm>
          <a:prstGeom prst="rect">
            <a:avLst/>
          </a:prstGeom>
        </p:spPr>
      </p:pic>
      <p:pic>
        <p:nvPicPr>
          <p:cNvPr id="24" name="Graphic 23" descr="Man with solid fill">
            <a:extLst>
              <a:ext uri="{FF2B5EF4-FFF2-40B4-BE49-F238E27FC236}">
                <a16:creationId xmlns:a16="http://schemas.microsoft.com/office/drawing/2014/main" id="{AEBB1BD9-3045-E150-7265-62208F476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37189" y="3639677"/>
            <a:ext cx="720000" cy="720000"/>
          </a:xfrm>
          <a:prstGeom prst="rect">
            <a:avLst/>
          </a:prstGeom>
        </p:spPr>
      </p:pic>
      <p:pic>
        <p:nvPicPr>
          <p:cNvPr id="7" name="Graphic 6" descr="Medicine with solid fill">
            <a:extLst>
              <a:ext uri="{FF2B5EF4-FFF2-40B4-BE49-F238E27FC236}">
                <a16:creationId xmlns:a16="http://schemas.microsoft.com/office/drawing/2014/main" id="{447AF55F-1257-76DE-4D7F-EDD6AACB00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38415" y="2301913"/>
            <a:ext cx="1080000" cy="1080000"/>
          </a:xfrm>
          <a:prstGeom prst="rect">
            <a:avLst/>
          </a:prstGeom>
        </p:spPr>
      </p:pic>
      <p:pic>
        <p:nvPicPr>
          <p:cNvPr id="13" name="Graphic 12" descr="Medicine with solid fill">
            <a:extLst>
              <a:ext uri="{FF2B5EF4-FFF2-40B4-BE49-F238E27FC236}">
                <a16:creationId xmlns:a16="http://schemas.microsoft.com/office/drawing/2014/main" id="{9EA4731B-C304-7F61-867C-FFB9523731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9269" y="3637515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11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6D733-F965-6CB8-BD50-FDC962FC4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BA136-BAAC-D1B6-70B7-71DF6C45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Independent (Two) samples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411AC-4852-4CC3-7DC8-71D8399E2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7561"/>
            <a:ext cx="10250804" cy="869335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Using an independent T-test, we can now test if there is a significant difference in pain-relief between the two groups</a:t>
            </a:r>
            <a:endParaRPr lang="en-PH" b="1" dirty="0">
              <a:solidFill>
                <a:srgbClr val="00B050"/>
              </a:solidFill>
            </a:endParaRPr>
          </a:p>
        </p:txBody>
      </p:sp>
      <p:pic>
        <p:nvPicPr>
          <p:cNvPr id="4" name="Graphic 3" descr="Man with solid fill">
            <a:extLst>
              <a:ext uri="{FF2B5EF4-FFF2-40B4-BE49-F238E27FC236}">
                <a16:creationId xmlns:a16="http://schemas.microsoft.com/office/drawing/2014/main" id="{AC692A0C-BE2E-158A-2497-338ACD28C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9298" y="2718552"/>
            <a:ext cx="720000" cy="720000"/>
          </a:xfrm>
          <a:prstGeom prst="rect">
            <a:avLst/>
          </a:prstGeom>
        </p:spPr>
      </p:pic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482982C8-0B5F-26E9-6611-911E51966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9403" y="2469395"/>
            <a:ext cx="720000" cy="720000"/>
          </a:xfrm>
          <a:prstGeom prst="rect">
            <a:avLst/>
          </a:prstGeom>
        </p:spPr>
      </p:pic>
      <p:pic>
        <p:nvPicPr>
          <p:cNvPr id="6" name="Graphic 5" descr="Man with solid fill">
            <a:extLst>
              <a:ext uri="{FF2B5EF4-FFF2-40B4-BE49-F238E27FC236}">
                <a16:creationId xmlns:a16="http://schemas.microsoft.com/office/drawing/2014/main" id="{9EE2B997-C460-C5BE-1FEA-BCDAED4CA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1303" y="3307469"/>
            <a:ext cx="720000" cy="720000"/>
          </a:xfrm>
          <a:prstGeom prst="rect">
            <a:avLst/>
          </a:prstGeom>
        </p:spPr>
      </p:pic>
      <p:pic>
        <p:nvPicPr>
          <p:cNvPr id="8" name="Graphic 7" descr="Man with solid fill">
            <a:extLst>
              <a:ext uri="{FF2B5EF4-FFF2-40B4-BE49-F238E27FC236}">
                <a16:creationId xmlns:a16="http://schemas.microsoft.com/office/drawing/2014/main" id="{9F8A3258-2CC2-DC90-5F8B-B0810A407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2039" y="3122292"/>
            <a:ext cx="720000" cy="720000"/>
          </a:xfrm>
          <a:prstGeom prst="rect">
            <a:avLst/>
          </a:prstGeom>
        </p:spPr>
      </p:pic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BC040754-209A-A962-AD9B-F1945DC31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0340" y="2128712"/>
            <a:ext cx="720000" cy="720000"/>
          </a:xfrm>
          <a:prstGeom prst="rect">
            <a:avLst/>
          </a:prstGeom>
        </p:spPr>
      </p:pic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3D1699C8-3A1A-D55D-D32C-DFD0CB73C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2165" y="1840710"/>
            <a:ext cx="720000" cy="720000"/>
          </a:xfrm>
          <a:prstGeom prst="rect">
            <a:avLst/>
          </a:prstGeom>
        </p:spPr>
      </p:pic>
      <p:pic>
        <p:nvPicPr>
          <p:cNvPr id="11" name="Graphic 10" descr="Man with solid fill">
            <a:extLst>
              <a:ext uri="{FF2B5EF4-FFF2-40B4-BE49-F238E27FC236}">
                <a16:creationId xmlns:a16="http://schemas.microsoft.com/office/drawing/2014/main" id="{695D766D-05F5-061C-938C-CA2BB5858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7990" y="2481913"/>
            <a:ext cx="720000" cy="720000"/>
          </a:xfrm>
          <a:prstGeom prst="rect">
            <a:avLst/>
          </a:prstGeom>
        </p:spPr>
      </p:pic>
      <p:pic>
        <p:nvPicPr>
          <p:cNvPr id="12" name="Graphic 11" descr="Man with solid fill">
            <a:extLst>
              <a:ext uri="{FF2B5EF4-FFF2-40B4-BE49-F238E27FC236}">
                <a16:creationId xmlns:a16="http://schemas.microsoft.com/office/drawing/2014/main" id="{FAA8CD43-3895-986A-4AA3-C5824DA10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0403" y="3143901"/>
            <a:ext cx="720000" cy="720000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C40D7735-FB9D-885E-B9D5-FAA0DA140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6339" y="3091884"/>
            <a:ext cx="720000" cy="720000"/>
          </a:xfrm>
          <a:prstGeom prst="rect">
            <a:avLst/>
          </a:prstGeom>
        </p:spPr>
      </p:pic>
      <p:pic>
        <p:nvPicPr>
          <p:cNvPr id="18" name="Graphic 17" descr="Man with solid fill">
            <a:extLst>
              <a:ext uri="{FF2B5EF4-FFF2-40B4-BE49-F238E27FC236}">
                <a16:creationId xmlns:a16="http://schemas.microsoft.com/office/drawing/2014/main" id="{2351861D-70CF-F89A-32C1-B6F62E6F9F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49402" y="4449941"/>
            <a:ext cx="720000" cy="720000"/>
          </a:xfrm>
          <a:prstGeom prst="rect">
            <a:avLst/>
          </a:prstGeom>
        </p:spPr>
      </p:pic>
      <p:pic>
        <p:nvPicPr>
          <p:cNvPr id="19" name="Graphic 18" descr="Man with solid fill">
            <a:extLst>
              <a:ext uri="{FF2B5EF4-FFF2-40B4-BE49-F238E27FC236}">
                <a16:creationId xmlns:a16="http://schemas.microsoft.com/office/drawing/2014/main" id="{1A0A5D4C-23CB-A072-066F-2F910AAE3F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79577" y="3786976"/>
            <a:ext cx="720000" cy="720000"/>
          </a:xfrm>
          <a:prstGeom prst="rect">
            <a:avLst/>
          </a:prstGeom>
        </p:spPr>
      </p:pic>
      <p:pic>
        <p:nvPicPr>
          <p:cNvPr id="20" name="Graphic 19" descr="Man with solid fill">
            <a:extLst>
              <a:ext uri="{FF2B5EF4-FFF2-40B4-BE49-F238E27FC236}">
                <a16:creationId xmlns:a16="http://schemas.microsoft.com/office/drawing/2014/main" id="{CE71AF50-9A56-BEA1-4678-715F8C9302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09402" y="4201561"/>
            <a:ext cx="720000" cy="720000"/>
          </a:xfrm>
          <a:prstGeom prst="rect">
            <a:avLst/>
          </a:prstGeom>
        </p:spPr>
      </p:pic>
      <p:pic>
        <p:nvPicPr>
          <p:cNvPr id="21" name="Graphic 20" descr="Man with solid fill">
            <a:extLst>
              <a:ext uri="{FF2B5EF4-FFF2-40B4-BE49-F238E27FC236}">
                <a16:creationId xmlns:a16="http://schemas.microsoft.com/office/drawing/2014/main" id="{F8BFD67C-D156-FEF9-A34B-301318C28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95634" y="4249840"/>
            <a:ext cx="720000" cy="720000"/>
          </a:xfrm>
          <a:prstGeom prst="rect">
            <a:avLst/>
          </a:prstGeom>
        </p:spPr>
      </p:pic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3668ABE2-E47B-7FA0-2F8A-9F9DB8BD8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5219" y="3003790"/>
            <a:ext cx="720000" cy="720000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AAACA7AA-B793-6E15-E60B-E9E508839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8326" y="3532014"/>
            <a:ext cx="720000" cy="720000"/>
          </a:xfrm>
          <a:prstGeom prst="rect">
            <a:avLst/>
          </a:prstGeom>
        </p:spPr>
      </p:pic>
      <p:pic>
        <p:nvPicPr>
          <p:cNvPr id="24" name="Graphic 23" descr="Man with solid fill">
            <a:extLst>
              <a:ext uri="{FF2B5EF4-FFF2-40B4-BE49-F238E27FC236}">
                <a16:creationId xmlns:a16="http://schemas.microsoft.com/office/drawing/2014/main" id="{08CD98D5-016D-E7ED-FF8B-363F24BD7D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7189" y="3639677"/>
            <a:ext cx="720000" cy="7200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79DE5F-176E-8BF9-BBB9-92661B927D63}"/>
              </a:ext>
            </a:extLst>
          </p:cNvPr>
          <p:cNvCxnSpPr>
            <a:cxnSpLocks/>
          </p:cNvCxnSpPr>
          <p:nvPr/>
        </p:nvCxnSpPr>
        <p:spPr>
          <a:xfrm>
            <a:off x="3798783" y="2860899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F4393EB-09B8-4194-932D-CF5A42D89538}"/>
              </a:ext>
            </a:extLst>
          </p:cNvPr>
          <p:cNvCxnSpPr>
            <a:cxnSpLocks/>
          </p:cNvCxnSpPr>
          <p:nvPr/>
        </p:nvCxnSpPr>
        <p:spPr>
          <a:xfrm>
            <a:off x="6575813" y="4027469"/>
            <a:ext cx="3207527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9D6F41-8577-4BD1-6524-D7D29A07078B}"/>
              </a:ext>
            </a:extLst>
          </p:cNvPr>
          <p:cNvCxnSpPr>
            <a:cxnSpLocks/>
          </p:cNvCxnSpPr>
          <p:nvPr/>
        </p:nvCxnSpPr>
        <p:spPr>
          <a:xfrm>
            <a:off x="6612870" y="2848712"/>
            <a:ext cx="0" cy="1125598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Medicine with solid fill">
            <a:extLst>
              <a:ext uri="{FF2B5EF4-FFF2-40B4-BE49-F238E27FC236}">
                <a16:creationId xmlns:a16="http://schemas.microsoft.com/office/drawing/2014/main" id="{7865DC8A-EAD2-0755-7014-655CB953D3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8415" y="2301913"/>
            <a:ext cx="1080000" cy="1080000"/>
          </a:xfrm>
          <a:prstGeom prst="rect">
            <a:avLst/>
          </a:prstGeom>
        </p:spPr>
      </p:pic>
      <p:pic>
        <p:nvPicPr>
          <p:cNvPr id="13" name="Graphic 12" descr="Medicine with solid fill">
            <a:extLst>
              <a:ext uri="{FF2B5EF4-FFF2-40B4-BE49-F238E27FC236}">
                <a16:creationId xmlns:a16="http://schemas.microsoft.com/office/drawing/2014/main" id="{1405912C-3A0B-DABD-9DCF-20FE1CDD82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09269" y="3637515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8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26095-9B73-B088-D534-B8F9D89A7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94E3-C729-80C4-96B2-146E06F88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84548-2140-98AF-CB67-E944AA605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3608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/>
              <a:t>The </a:t>
            </a:r>
            <a:r>
              <a:rPr lang="en-PH" b="1" dirty="0"/>
              <a:t>T-test </a:t>
            </a:r>
            <a:r>
              <a:rPr lang="en-PH" dirty="0"/>
              <a:t>is a statistical test procedure that tells you how significant the differences between group means are. </a:t>
            </a:r>
          </a:p>
          <a:p>
            <a:endParaRPr lang="en-PH" dirty="0"/>
          </a:p>
          <a:p>
            <a:pPr marL="0" indent="0">
              <a:buNone/>
            </a:pPr>
            <a:r>
              <a:rPr lang="en-PH" dirty="0"/>
              <a:t>It lets you know if those differences in means could have </a:t>
            </a:r>
            <a:r>
              <a:rPr lang="en-PH" b="1" dirty="0"/>
              <a:t>happened by chance</a:t>
            </a:r>
            <a:r>
              <a:rPr lang="en-PH" dirty="0"/>
              <a:t>. </a:t>
            </a:r>
          </a:p>
          <a:p>
            <a:endParaRPr lang="en-PH" dirty="0"/>
          </a:p>
          <a:p>
            <a:endParaRPr lang="en-PH" dirty="0"/>
          </a:p>
          <a:p>
            <a:endParaRPr lang="en-PH" dirty="0"/>
          </a:p>
        </p:txBody>
      </p:sp>
      <p:pic>
        <p:nvPicPr>
          <p:cNvPr id="5" name="Picture 4" descr="A person with a mustache wearing glasses&#10;&#10;AI-generated content may be incorrect.">
            <a:extLst>
              <a:ext uri="{FF2B5EF4-FFF2-40B4-BE49-F238E27FC236}">
                <a16:creationId xmlns:a16="http://schemas.microsoft.com/office/drawing/2014/main" id="{85460794-20FC-7AB6-7DAF-A6AB40B4F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356" y="2286869"/>
            <a:ext cx="31432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66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8DCE5-20EE-430F-24C7-BA3F50593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165F-4D63-BB41-6073-CBD0AE401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Paired samples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BED-A06D-EF42-C6F9-CBB263C3C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7561"/>
            <a:ext cx="10250804" cy="869335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We use the paired samples T-test to compare the means of two dependent groups</a:t>
            </a:r>
            <a:endParaRPr lang="en-PH" b="1" dirty="0">
              <a:solidFill>
                <a:srgbClr val="00B050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AD69F68-A16E-690F-76C1-A3E8A7546759}"/>
              </a:ext>
            </a:extLst>
          </p:cNvPr>
          <p:cNvCxnSpPr>
            <a:cxnSpLocks/>
          </p:cNvCxnSpPr>
          <p:nvPr/>
        </p:nvCxnSpPr>
        <p:spPr>
          <a:xfrm>
            <a:off x="4285510" y="2962745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blue calendar with white numbers&#10;&#10;AI-generated content may be incorrect.">
            <a:extLst>
              <a:ext uri="{FF2B5EF4-FFF2-40B4-BE49-F238E27FC236}">
                <a16:creationId xmlns:a16="http://schemas.microsoft.com/office/drawing/2014/main" id="{C85E95E0-ED98-A12F-408B-DECD1FC5B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892" y="1768163"/>
            <a:ext cx="1440000" cy="108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53DDF2-58A2-09DF-5016-205CBC68A6D6}"/>
              </a:ext>
            </a:extLst>
          </p:cNvPr>
          <p:cNvCxnSpPr>
            <a:cxnSpLocks/>
          </p:cNvCxnSpPr>
          <p:nvPr/>
        </p:nvCxnSpPr>
        <p:spPr>
          <a:xfrm>
            <a:off x="4285510" y="3829520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B8AA97F-582F-DB31-E407-51C7A60B9B93}"/>
              </a:ext>
            </a:extLst>
          </p:cNvPr>
          <p:cNvCxnSpPr>
            <a:cxnSpLocks/>
          </p:cNvCxnSpPr>
          <p:nvPr/>
        </p:nvCxnSpPr>
        <p:spPr>
          <a:xfrm>
            <a:off x="4285510" y="4658195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DBBB02DC-588E-9978-8BA2-B6121D28E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438" y="2393962"/>
            <a:ext cx="900000" cy="900000"/>
          </a:xfrm>
          <a:prstGeom prst="rect">
            <a:avLst/>
          </a:prstGeom>
        </p:spPr>
      </p:pic>
      <p:pic>
        <p:nvPicPr>
          <p:cNvPr id="32" name="Picture 31" descr="A black and white image of a person flexing his muscles&#10;&#10;AI-generated content may be incorrect.">
            <a:extLst>
              <a:ext uri="{FF2B5EF4-FFF2-40B4-BE49-F238E27FC236}">
                <a16:creationId xmlns:a16="http://schemas.microsoft.com/office/drawing/2014/main" id="{59A5DEA4-5C34-C3FC-7516-FDEB007A4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564" y="2393962"/>
            <a:ext cx="900000" cy="900000"/>
          </a:xfrm>
          <a:prstGeom prst="rect">
            <a:avLst/>
          </a:prstGeom>
        </p:spPr>
      </p:pic>
      <p:pic>
        <p:nvPicPr>
          <p:cNvPr id="34" name="Picture 33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517D33D1-3E73-F2EC-CC82-9A5976D3E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438" y="3353353"/>
            <a:ext cx="900000" cy="900000"/>
          </a:xfrm>
          <a:prstGeom prst="rect">
            <a:avLst/>
          </a:prstGeom>
        </p:spPr>
      </p:pic>
      <p:pic>
        <p:nvPicPr>
          <p:cNvPr id="35" name="Picture 34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B93D7A3F-54B6-0ED6-B583-89C6BF79C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438" y="4312745"/>
            <a:ext cx="900000" cy="900000"/>
          </a:xfrm>
          <a:prstGeom prst="rect">
            <a:avLst/>
          </a:prstGeom>
        </p:spPr>
      </p:pic>
      <p:pic>
        <p:nvPicPr>
          <p:cNvPr id="36" name="Picture 35" descr="A black and white image of a person flexing his muscles&#10;&#10;AI-generated content may be incorrect.">
            <a:extLst>
              <a:ext uri="{FF2B5EF4-FFF2-40B4-BE49-F238E27FC236}">
                <a16:creationId xmlns:a16="http://schemas.microsoft.com/office/drawing/2014/main" id="{A85C916F-737E-24FD-E1AF-3632E41D8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564" y="3353353"/>
            <a:ext cx="900000" cy="900000"/>
          </a:xfrm>
          <a:prstGeom prst="rect">
            <a:avLst/>
          </a:prstGeom>
        </p:spPr>
      </p:pic>
      <p:pic>
        <p:nvPicPr>
          <p:cNvPr id="37" name="Picture 36" descr="A black and white image of a person flexing his muscles&#10;&#10;AI-generated content may be incorrect.">
            <a:extLst>
              <a:ext uri="{FF2B5EF4-FFF2-40B4-BE49-F238E27FC236}">
                <a16:creationId xmlns:a16="http://schemas.microsoft.com/office/drawing/2014/main" id="{CA5C05A0-B56A-78B1-0CAA-AFE515204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564" y="4312745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91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49E6F-8454-B037-7FB7-D75B1CFD3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4572-2786-F9A4-E323-436EF952B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Paired samples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E44E6-331F-5A6F-EF47-6A72BBF87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7561"/>
            <a:ext cx="11055350" cy="869335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For example, we want to know how effective a muscle building program is.</a:t>
            </a:r>
            <a:endParaRPr lang="en-PH" b="1" dirty="0">
              <a:solidFill>
                <a:srgbClr val="00B050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0222DB-A7A1-8F78-C8E8-75A500451606}"/>
              </a:ext>
            </a:extLst>
          </p:cNvPr>
          <p:cNvCxnSpPr>
            <a:cxnSpLocks/>
          </p:cNvCxnSpPr>
          <p:nvPr/>
        </p:nvCxnSpPr>
        <p:spPr>
          <a:xfrm>
            <a:off x="4285510" y="2962745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blue calendar with white numbers&#10;&#10;AI-generated content may be incorrect.">
            <a:extLst>
              <a:ext uri="{FF2B5EF4-FFF2-40B4-BE49-F238E27FC236}">
                <a16:creationId xmlns:a16="http://schemas.microsoft.com/office/drawing/2014/main" id="{77218E4B-3E19-3C7C-1F08-7767A0246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892" y="1768163"/>
            <a:ext cx="1440000" cy="108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4B2DF5-7D32-574D-DBDA-ABACD350655A}"/>
              </a:ext>
            </a:extLst>
          </p:cNvPr>
          <p:cNvCxnSpPr>
            <a:cxnSpLocks/>
          </p:cNvCxnSpPr>
          <p:nvPr/>
        </p:nvCxnSpPr>
        <p:spPr>
          <a:xfrm>
            <a:off x="4285510" y="3829520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4EBD199-CA40-7C9D-9851-7C9DC40A12C6}"/>
              </a:ext>
            </a:extLst>
          </p:cNvPr>
          <p:cNvCxnSpPr>
            <a:cxnSpLocks/>
          </p:cNvCxnSpPr>
          <p:nvPr/>
        </p:nvCxnSpPr>
        <p:spPr>
          <a:xfrm>
            <a:off x="4285510" y="4658195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708B1FC6-04A2-43BC-574C-AFF295CA2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438" y="2393962"/>
            <a:ext cx="900000" cy="900000"/>
          </a:xfrm>
          <a:prstGeom prst="rect">
            <a:avLst/>
          </a:prstGeom>
        </p:spPr>
      </p:pic>
      <p:pic>
        <p:nvPicPr>
          <p:cNvPr id="32" name="Picture 31" descr="A black and white image of a person flexing his muscles&#10;&#10;AI-generated content may be incorrect.">
            <a:extLst>
              <a:ext uri="{FF2B5EF4-FFF2-40B4-BE49-F238E27FC236}">
                <a16:creationId xmlns:a16="http://schemas.microsoft.com/office/drawing/2014/main" id="{12CC36DD-0BF9-18D0-443B-4B34B8219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564" y="2393962"/>
            <a:ext cx="900000" cy="900000"/>
          </a:xfrm>
          <a:prstGeom prst="rect">
            <a:avLst/>
          </a:prstGeom>
        </p:spPr>
      </p:pic>
      <p:pic>
        <p:nvPicPr>
          <p:cNvPr id="34" name="Picture 33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94BF1D59-C570-5B64-EB30-8606BB05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438" y="3353353"/>
            <a:ext cx="900000" cy="900000"/>
          </a:xfrm>
          <a:prstGeom prst="rect">
            <a:avLst/>
          </a:prstGeom>
        </p:spPr>
      </p:pic>
      <p:pic>
        <p:nvPicPr>
          <p:cNvPr id="35" name="Picture 34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7465D692-DD63-5238-1409-95A6669ED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438" y="4312745"/>
            <a:ext cx="900000" cy="900000"/>
          </a:xfrm>
          <a:prstGeom prst="rect">
            <a:avLst/>
          </a:prstGeom>
        </p:spPr>
      </p:pic>
      <p:pic>
        <p:nvPicPr>
          <p:cNvPr id="36" name="Picture 35" descr="A black and white image of a person flexing his muscles&#10;&#10;AI-generated content may be incorrect.">
            <a:extLst>
              <a:ext uri="{FF2B5EF4-FFF2-40B4-BE49-F238E27FC236}">
                <a16:creationId xmlns:a16="http://schemas.microsoft.com/office/drawing/2014/main" id="{81B38A0B-5BAC-E62D-0E49-72DE7277F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564" y="3353353"/>
            <a:ext cx="900000" cy="900000"/>
          </a:xfrm>
          <a:prstGeom prst="rect">
            <a:avLst/>
          </a:prstGeom>
        </p:spPr>
      </p:pic>
      <p:pic>
        <p:nvPicPr>
          <p:cNvPr id="37" name="Picture 36" descr="A black and white image of a person flexing his muscles&#10;&#10;AI-generated content may be incorrect.">
            <a:extLst>
              <a:ext uri="{FF2B5EF4-FFF2-40B4-BE49-F238E27FC236}">
                <a16:creationId xmlns:a16="http://schemas.microsoft.com/office/drawing/2014/main" id="{94A34410-1B13-236E-E453-276436EBB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564" y="4312745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2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092A8-A9DA-861A-C419-966CC6453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7CC2A-CE83-1710-B8FE-6276260CA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Paired samples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45F3B-E8AC-CC7D-54F9-BC94532A4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7561"/>
            <a:ext cx="10250804" cy="869335"/>
          </a:xfrm>
        </p:spPr>
        <p:txBody>
          <a:bodyPr/>
          <a:lstStyle/>
          <a:p>
            <a:pPr marL="0" indent="0" algn="ctr">
              <a:buNone/>
            </a:pPr>
            <a:r>
              <a:rPr lang="en-PH" dirty="0"/>
              <a:t>To do this we </a:t>
            </a:r>
            <a:r>
              <a:rPr lang="en-PH" b="1" dirty="0"/>
              <a:t>weigh 30 people before the program</a:t>
            </a:r>
            <a:endParaRPr lang="en-PH" b="1" dirty="0">
              <a:solidFill>
                <a:srgbClr val="00B050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279C147-0C0A-7EBF-E8D9-4AE5475CF178}"/>
              </a:ext>
            </a:extLst>
          </p:cNvPr>
          <p:cNvCxnSpPr>
            <a:cxnSpLocks/>
          </p:cNvCxnSpPr>
          <p:nvPr/>
        </p:nvCxnSpPr>
        <p:spPr>
          <a:xfrm>
            <a:off x="4285510" y="2962745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blue calendar with white numbers&#10;&#10;AI-generated content may be incorrect.">
            <a:extLst>
              <a:ext uri="{FF2B5EF4-FFF2-40B4-BE49-F238E27FC236}">
                <a16:creationId xmlns:a16="http://schemas.microsoft.com/office/drawing/2014/main" id="{73CCAAB9-E017-BC60-59A0-D833E27A4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892" y="1768163"/>
            <a:ext cx="1440000" cy="108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A91724-24A7-8741-BE8F-A399192FE9F4}"/>
              </a:ext>
            </a:extLst>
          </p:cNvPr>
          <p:cNvCxnSpPr>
            <a:cxnSpLocks/>
          </p:cNvCxnSpPr>
          <p:nvPr/>
        </p:nvCxnSpPr>
        <p:spPr>
          <a:xfrm>
            <a:off x="4285510" y="3829520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02E181F-CDAE-3DF8-798D-7653E2956D40}"/>
              </a:ext>
            </a:extLst>
          </p:cNvPr>
          <p:cNvCxnSpPr>
            <a:cxnSpLocks/>
          </p:cNvCxnSpPr>
          <p:nvPr/>
        </p:nvCxnSpPr>
        <p:spPr>
          <a:xfrm>
            <a:off x="4285510" y="4658195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6B0CAE14-141F-FB2D-B033-DDD49E9EF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438" y="2393962"/>
            <a:ext cx="900000" cy="900000"/>
          </a:xfrm>
          <a:prstGeom prst="rect">
            <a:avLst/>
          </a:prstGeom>
        </p:spPr>
      </p:pic>
      <p:pic>
        <p:nvPicPr>
          <p:cNvPr id="32" name="Picture 31" descr="A black and white image of a person flexing his muscles&#10;&#10;AI-generated content may be incorrect.">
            <a:extLst>
              <a:ext uri="{FF2B5EF4-FFF2-40B4-BE49-F238E27FC236}">
                <a16:creationId xmlns:a16="http://schemas.microsoft.com/office/drawing/2014/main" id="{479F557C-1D2A-5DA4-40BC-50F7CE142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564" y="2393962"/>
            <a:ext cx="900000" cy="900000"/>
          </a:xfrm>
          <a:prstGeom prst="rect">
            <a:avLst/>
          </a:prstGeom>
        </p:spPr>
      </p:pic>
      <p:pic>
        <p:nvPicPr>
          <p:cNvPr id="34" name="Picture 33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5D326586-1EE4-C8F9-22D0-DBA1496AC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438" y="3353353"/>
            <a:ext cx="900000" cy="900000"/>
          </a:xfrm>
          <a:prstGeom prst="rect">
            <a:avLst/>
          </a:prstGeom>
        </p:spPr>
      </p:pic>
      <p:pic>
        <p:nvPicPr>
          <p:cNvPr id="35" name="Picture 34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4A03BACC-503E-7EA9-656F-E40717B7F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438" y="4312745"/>
            <a:ext cx="900000" cy="900000"/>
          </a:xfrm>
          <a:prstGeom prst="rect">
            <a:avLst/>
          </a:prstGeom>
        </p:spPr>
      </p:pic>
      <p:pic>
        <p:nvPicPr>
          <p:cNvPr id="36" name="Picture 35" descr="A black and white image of a person flexing his muscles&#10;&#10;AI-generated content may be incorrect.">
            <a:extLst>
              <a:ext uri="{FF2B5EF4-FFF2-40B4-BE49-F238E27FC236}">
                <a16:creationId xmlns:a16="http://schemas.microsoft.com/office/drawing/2014/main" id="{C38B5F15-4199-DC48-3E67-E96FD1FA6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564" y="3353353"/>
            <a:ext cx="900000" cy="900000"/>
          </a:xfrm>
          <a:prstGeom prst="rect">
            <a:avLst/>
          </a:prstGeom>
        </p:spPr>
      </p:pic>
      <p:pic>
        <p:nvPicPr>
          <p:cNvPr id="37" name="Picture 36" descr="A black and white image of a person flexing his muscles&#10;&#10;AI-generated content may be incorrect.">
            <a:extLst>
              <a:ext uri="{FF2B5EF4-FFF2-40B4-BE49-F238E27FC236}">
                <a16:creationId xmlns:a16="http://schemas.microsoft.com/office/drawing/2014/main" id="{F454A853-4CB0-BD5D-A9AF-C5F433F92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564" y="4312745"/>
            <a:ext cx="900000" cy="900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AC240F-D8A0-E9C2-47B9-90D83C7B2ECF}"/>
              </a:ext>
            </a:extLst>
          </p:cNvPr>
          <p:cNvSpPr txBox="1">
            <a:spLocks/>
          </p:cNvSpPr>
          <p:nvPr/>
        </p:nvSpPr>
        <p:spPr>
          <a:xfrm>
            <a:off x="1409700" y="2750654"/>
            <a:ext cx="1667593" cy="480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2200" b="1" dirty="0">
                <a:solidFill>
                  <a:srgbClr val="FF0000"/>
                </a:solidFill>
              </a:rPr>
              <a:t>Before: 300 </a:t>
            </a:r>
            <a:r>
              <a:rPr lang="en-PH" sz="2200" b="1" dirty="0" err="1">
                <a:solidFill>
                  <a:srgbClr val="FF0000"/>
                </a:solidFill>
              </a:rPr>
              <a:t>lbs</a:t>
            </a:r>
            <a:endParaRPr lang="en-PH" sz="2200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5B91BB-7AF3-DA23-1EBD-29C6926D0DCA}"/>
              </a:ext>
            </a:extLst>
          </p:cNvPr>
          <p:cNvSpPr txBox="1">
            <a:spLocks/>
          </p:cNvSpPr>
          <p:nvPr/>
        </p:nvSpPr>
        <p:spPr>
          <a:xfrm>
            <a:off x="1352550" y="3630546"/>
            <a:ext cx="1724743" cy="480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2200" b="1" dirty="0">
                <a:solidFill>
                  <a:srgbClr val="FF0000"/>
                </a:solidFill>
              </a:rPr>
              <a:t>Before: 250 </a:t>
            </a:r>
            <a:r>
              <a:rPr lang="en-PH" sz="2200" b="1" dirty="0" err="1">
                <a:solidFill>
                  <a:srgbClr val="FF0000"/>
                </a:solidFill>
              </a:rPr>
              <a:t>lbs</a:t>
            </a:r>
            <a:endParaRPr lang="en-PH" sz="22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1714B4-2431-E98A-3A88-9AE88253B40A}"/>
              </a:ext>
            </a:extLst>
          </p:cNvPr>
          <p:cNvSpPr txBox="1">
            <a:spLocks/>
          </p:cNvSpPr>
          <p:nvPr/>
        </p:nvSpPr>
        <p:spPr>
          <a:xfrm>
            <a:off x="1409700" y="4510438"/>
            <a:ext cx="1667593" cy="480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2200" b="1" dirty="0">
                <a:solidFill>
                  <a:srgbClr val="FF0000"/>
                </a:solidFill>
              </a:rPr>
              <a:t>Before: 400 </a:t>
            </a:r>
            <a:r>
              <a:rPr lang="en-PH" sz="2200" b="1" dirty="0" err="1">
                <a:solidFill>
                  <a:srgbClr val="FF0000"/>
                </a:solidFill>
              </a:rPr>
              <a:t>lbs</a:t>
            </a:r>
            <a:endParaRPr lang="en-PH" sz="2200" b="1" dirty="0">
              <a:solidFill>
                <a:srgbClr val="FF000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FC4546-EAA8-764A-9242-9FA063694931}"/>
              </a:ext>
            </a:extLst>
          </p:cNvPr>
          <p:cNvSpPr txBox="1">
            <a:spLocks/>
          </p:cNvSpPr>
          <p:nvPr/>
        </p:nvSpPr>
        <p:spPr>
          <a:xfrm>
            <a:off x="8177714" y="2750654"/>
            <a:ext cx="1667593" cy="480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2200" b="1" dirty="0">
                <a:solidFill>
                  <a:srgbClr val="00B050"/>
                </a:solidFill>
              </a:rPr>
              <a:t>After: 150 </a:t>
            </a:r>
            <a:r>
              <a:rPr lang="en-PH" sz="2200" b="1" dirty="0" err="1">
                <a:solidFill>
                  <a:srgbClr val="00B050"/>
                </a:solidFill>
              </a:rPr>
              <a:t>lbs</a:t>
            </a:r>
            <a:endParaRPr lang="en-PH" sz="2200" b="1" dirty="0">
              <a:solidFill>
                <a:srgbClr val="00B05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EDB99C4-067F-4773-E9BB-DDB5D9BC9F09}"/>
              </a:ext>
            </a:extLst>
          </p:cNvPr>
          <p:cNvSpPr txBox="1">
            <a:spLocks/>
          </p:cNvSpPr>
          <p:nvPr/>
        </p:nvSpPr>
        <p:spPr>
          <a:xfrm>
            <a:off x="8120564" y="3630546"/>
            <a:ext cx="1724743" cy="480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2200" b="1" dirty="0">
                <a:solidFill>
                  <a:srgbClr val="00B050"/>
                </a:solidFill>
              </a:rPr>
              <a:t>After: 200 </a:t>
            </a:r>
            <a:r>
              <a:rPr lang="en-PH" sz="2200" b="1" dirty="0" err="1">
                <a:solidFill>
                  <a:srgbClr val="00B050"/>
                </a:solidFill>
              </a:rPr>
              <a:t>lbs</a:t>
            </a:r>
            <a:endParaRPr lang="en-PH" sz="2200" b="1" dirty="0">
              <a:solidFill>
                <a:srgbClr val="00B05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CAFA4C4-69F5-8909-AD3A-E2F9E0DE7351}"/>
              </a:ext>
            </a:extLst>
          </p:cNvPr>
          <p:cNvSpPr txBox="1">
            <a:spLocks/>
          </p:cNvSpPr>
          <p:nvPr/>
        </p:nvSpPr>
        <p:spPr>
          <a:xfrm>
            <a:off x="8172130" y="4510438"/>
            <a:ext cx="1667593" cy="480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2200" b="1" dirty="0">
                <a:solidFill>
                  <a:srgbClr val="00B050"/>
                </a:solidFill>
              </a:rPr>
              <a:t>After: 250 </a:t>
            </a:r>
            <a:r>
              <a:rPr lang="en-PH" sz="2200" b="1" dirty="0" err="1">
                <a:solidFill>
                  <a:srgbClr val="00B050"/>
                </a:solidFill>
              </a:rPr>
              <a:t>lbs</a:t>
            </a:r>
            <a:endParaRPr lang="en-PH" sz="2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013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7CDDE-C619-E5E9-5EC4-FA2C6B34B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EAAAC-4184-A868-2006-49D20F152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Paired samples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3822D-A998-F7ED-2C63-1527724BF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7561"/>
            <a:ext cx="10250804" cy="869335"/>
          </a:xfrm>
        </p:spPr>
        <p:txBody>
          <a:bodyPr/>
          <a:lstStyle/>
          <a:p>
            <a:pPr marL="0" indent="0" algn="ctr">
              <a:buNone/>
            </a:pPr>
            <a:r>
              <a:rPr lang="en-PH" dirty="0"/>
              <a:t>And </a:t>
            </a:r>
            <a:r>
              <a:rPr lang="en-PH" b="1" dirty="0"/>
              <a:t>weigh the same 30 people after the program</a:t>
            </a:r>
            <a:r>
              <a:rPr lang="en-PH" dirty="0"/>
              <a:t>.</a:t>
            </a:r>
            <a:endParaRPr lang="en-PH" b="1" dirty="0">
              <a:solidFill>
                <a:srgbClr val="00B050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4EB367F-B39C-DB52-A370-C1FE511B27CD}"/>
              </a:ext>
            </a:extLst>
          </p:cNvPr>
          <p:cNvCxnSpPr>
            <a:cxnSpLocks/>
          </p:cNvCxnSpPr>
          <p:nvPr/>
        </p:nvCxnSpPr>
        <p:spPr>
          <a:xfrm>
            <a:off x="4285510" y="2962745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blue calendar with white numbers&#10;&#10;AI-generated content may be incorrect.">
            <a:extLst>
              <a:ext uri="{FF2B5EF4-FFF2-40B4-BE49-F238E27FC236}">
                <a16:creationId xmlns:a16="http://schemas.microsoft.com/office/drawing/2014/main" id="{2CDC828C-D8E2-C5FE-0876-D9C665CCB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892" y="1768163"/>
            <a:ext cx="1440000" cy="108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92AC14-681B-D133-A1C6-8D561395B5FA}"/>
              </a:ext>
            </a:extLst>
          </p:cNvPr>
          <p:cNvCxnSpPr>
            <a:cxnSpLocks/>
          </p:cNvCxnSpPr>
          <p:nvPr/>
        </p:nvCxnSpPr>
        <p:spPr>
          <a:xfrm>
            <a:off x="4285510" y="3829520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ABF765-044C-76A9-08A8-557613BE4E7B}"/>
              </a:ext>
            </a:extLst>
          </p:cNvPr>
          <p:cNvCxnSpPr>
            <a:cxnSpLocks/>
          </p:cNvCxnSpPr>
          <p:nvPr/>
        </p:nvCxnSpPr>
        <p:spPr>
          <a:xfrm>
            <a:off x="4285510" y="4658195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95C09FBF-34C0-CCAD-F434-F9E6A4B78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438" y="2393962"/>
            <a:ext cx="900000" cy="900000"/>
          </a:xfrm>
          <a:prstGeom prst="rect">
            <a:avLst/>
          </a:prstGeom>
        </p:spPr>
      </p:pic>
      <p:pic>
        <p:nvPicPr>
          <p:cNvPr id="32" name="Picture 31" descr="A black and white image of a person flexing his muscles&#10;&#10;AI-generated content may be incorrect.">
            <a:extLst>
              <a:ext uri="{FF2B5EF4-FFF2-40B4-BE49-F238E27FC236}">
                <a16:creationId xmlns:a16="http://schemas.microsoft.com/office/drawing/2014/main" id="{28273B21-B601-3503-5523-5EDB38D08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564" y="2393962"/>
            <a:ext cx="900000" cy="900000"/>
          </a:xfrm>
          <a:prstGeom prst="rect">
            <a:avLst/>
          </a:prstGeom>
        </p:spPr>
      </p:pic>
      <p:pic>
        <p:nvPicPr>
          <p:cNvPr id="34" name="Picture 33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012CB369-A129-627D-7CD6-3AE4146E9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438" y="3353353"/>
            <a:ext cx="900000" cy="900000"/>
          </a:xfrm>
          <a:prstGeom prst="rect">
            <a:avLst/>
          </a:prstGeom>
        </p:spPr>
      </p:pic>
      <p:pic>
        <p:nvPicPr>
          <p:cNvPr id="35" name="Picture 34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4116E4AE-2A21-3D30-CC69-F13D67292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438" y="4312745"/>
            <a:ext cx="900000" cy="900000"/>
          </a:xfrm>
          <a:prstGeom prst="rect">
            <a:avLst/>
          </a:prstGeom>
        </p:spPr>
      </p:pic>
      <p:pic>
        <p:nvPicPr>
          <p:cNvPr id="36" name="Picture 35" descr="A black and white image of a person flexing his muscles&#10;&#10;AI-generated content may be incorrect.">
            <a:extLst>
              <a:ext uri="{FF2B5EF4-FFF2-40B4-BE49-F238E27FC236}">
                <a16:creationId xmlns:a16="http://schemas.microsoft.com/office/drawing/2014/main" id="{2B08D722-CCB4-FA2C-C818-99D776452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564" y="3353353"/>
            <a:ext cx="900000" cy="900000"/>
          </a:xfrm>
          <a:prstGeom prst="rect">
            <a:avLst/>
          </a:prstGeom>
        </p:spPr>
      </p:pic>
      <p:pic>
        <p:nvPicPr>
          <p:cNvPr id="37" name="Picture 36" descr="A black and white image of a person flexing his muscles&#10;&#10;AI-generated content may be incorrect.">
            <a:extLst>
              <a:ext uri="{FF2B5EF4-FFF2-40B4-BE49-F238E27FC236}">
                <a16:creationId xmlns:a16="http://schemas.microsoft.com/office/drawing/2014/main" id="{1F36EC84-ECE1-6725-4E10-5B77E1E0F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564" y="4312745"/>
            <a:ext cx="900000" cy="900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D8856D-BC62-2BE7-42B3-E83B75493EE4}"/>
              </a:ext>
            </a:extLst>
          </p:cNvPr>
          <p:cNvSpPr txBox="1">
            <a:spLocks/>
          </p:cNvSpPr>
          <p:nvPr/>
        </p:nvSpPr>
        <p:spPr>
          <a:xfrm>
            <a:off x="1409700" y="2750654"/>
            <a:ext cx="1667593" cy="480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2200" b="1" dirty="0">
                <a:solidFill>
                  <a:srgbClr val="FF0000"/>
                </a:solidFill>
              </a:rPr>
              <a:t>Before: 300 </a:t>
            </a:r>
            <a:r>
              <a:rPr lang="en-PH" sz="2200" b="1" dirty="0" err="1">
                <a:solidFill>
                  <a:srgbClr val="FF0000"/>
                </a:solidFill>
              </a:rPr>
              <a:t>lbs</a:t>
            </a:r>
            <a:endParaRPr lang="en-PH" sz="2200" b="1" dirty="0">
              <a:solidFill>
                <a:srgbClr val="FF000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DE9CC4-E3A9-2642-AF0E-A24FF7433A54}"/>
              </a:ext>
            </a:extLst>
          </p:cNvPr>
          <p:cNvSpPr txBox="1">
            <a:spLocks/>
          </p:cNvSpPr>
          <p:nvPr/>
        </p:nvSpPr>
        <p:spPr>
          <a:xfrm>
            <a:off x="1352550" y="3630546"/>
            <a:ext cx="1724743" cy="480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2200" b="1" dirty="0">
                <a:solidFill>
                  <a:srgbClr val="FF0000"/>
                </a:solidFill>
              </a:rPr>
              <a:t>Before: 250 </a:t>
            </a:r>
            <a:r>
              <a:rPr lang="en-PH" sz="2200" b="1" dirty="0" err="1">
                <a:solidFill>
                  <a:srgbClr val="FF0000"/>
                </a:solidFill>
              </a:rPr>
              <a:t>lbs</a:t>
            </a:r>
            <a:endParaRPr lang="en-PH" sz="2200" b="1" dirty="0">
              <a:solidFill>
                <a:srgbClr val="FF000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0DC931-191B-5F96-C232-B930261C2A0D}"/>
              </a:ext>
            </a:extLst>
          </p:cNvPr>
          <p:cNvSpPr txBox="1">
            <a:spLocks/>
          </p:cNvSpPr>
          <p:nvPr/>
        </p:nvSpPr>
        <p:spPr>
          <a:xfrm>
            <a:off x="1409700" y="4510438"/>
            <a:ext cx="1667593" cy="480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2200" b="1" dirty="0">
                <a:solidFill>
                  <a:srgbClr val="FF0000"/>
                </a:solidFill>
              </a:rPr>
              <a:t>Before: 400 </a:t>
            </a:r>
            <a:r>
              <a:rPr lang="en-PH" sz="2200" b="1" dirty="0" err="1">
                <a:solidFill>
                  <a:srgbClr val="FF0000"/>
                </a:solidFill>
              </a:rPr>
              <a:t>lbs</a:t>
            </a:r>
            <a:endParaRPr lang="en-PH" sz="22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AB11FF-DAA5-567B-2E8A-E19B37836445}"/>
              </a:ext>
            </a:extLst>
          </p:cNvPr>
          <p:cNvSpPr txBox="1">
            <a:spLocks/>
          </p:cNvSpPr>
          <p:nvPr/>
        </p:nvSpPr>
        <p:spPr>
          <a:xfrm>
            <a:off x="8177714" y="2750654"/>
            <a:ext cx="1667593" cy="480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2200" b="1" dirty="0">
                <a:solidFill>
                  <a:srgbClr val="00B050"/>
                </a:solidFill>
              </a:rPr>
              <a:t>After: 150 </a:t>
            </a:r>
            <a:r>
              <a:rPr lang="en-PH" sz="2200" b="1" dirty="0" err="1">
                <a:solidFill>
                  <a:srgbClr val="00B050"/>
                </a:solidFill>
              </a:rPr>
              <a:t>lbs</a:t>
            </a:r>
            <a:endParaRPr lang="en-PH" sz="2200" b="1" dirty="0">
              <a:solidFill>
                <a:srgbClr val="00B05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42D006-6A47-4707-D5C5-CA4623CCA628}"/>
              </a:ext>
            </a:extLst>
          </p:cNvPr>
          <p:cNvSpPr txBox="1">
            <a:spLocks/>
          </p:cNvSpPr>
          <p:nvPr/>
        </p:nvSpPr>
        <p:spPr>
          <a:xfrm>
            <a:off x="8120564" y="3630546"/>
            <a:ext cx="1724743" cy="480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2200" b="1" dirty="0">
                <a:solidFill>
                  <a:srgbClr val="00B050"/>
                </a:solidFill>
              </a:rPr>
              <a:t>After: 200 </a:t>
            </a:r>
            <a:r>
              <a:rPr lang="en-PH" sz="2200" b="1" dirty="0" err="1">
                <a:solidFill>
                  <a:srgbClr val="00B050"/>
                </a:solidFill>
              </a:rPr>
              <a:t>lbs</a:t>
            </a:r>
            <a:endParaRPr lang="en-PH" sz="2200" b="1" dirty="0">
              <a:solidFill>
                <a:srgbClr val="00B05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A51536C-4878-DFB5-3D0B-C24A94269023}"/>
              </a:ext>
            </a:extLst>
          </p:cNvPr>
          <p:cNvSpPr txBox="1">
            <a:spLocks/>
          </p:cNvSpPr>
          <p:nvPr/>
        </p:nvSpPr>
        <p:spPr>
          <a:xfrm>
            <a:off x="8172130" y="4510438"/>
            <a:ext cx="1667593" cy="480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2200" b="1" dirty="0">
                <a:solidFill>
                  <a:srgbClr val="00B050"/>
                </a:solidFill>
              </a:rPr>
              <a:t>After: 250 </a:t>
            </a:r>
            <a:r>
              <a:rPr lang="en-PH" sz="2200" b="1" dirty="0" err="1">
                <a:solidFill>
                  <a:srgbClr val="00B050"/>
                </a:solidFill>
              </a:rPr>
              <a:t>lbs</a:t>
            </a:r>
            <a:endParaRPr lang="en-PH" sz="2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89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AF9D9-066A-ABD0-0790-57F2CB4E3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F57B-7E79-9025-3531-860C70318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Paired samples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FC33B-A4E3-B2EE-4BB8-29856BF2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7561"/>
            <a:ext cx="10250804" cy="869335"/>
          </a:xfrm>
        </p:spPr>
        <p:txBody>
          <a:bodyPr/>
          <a:lstStyle/>
          <a:p>
            <a:pPr marL="0" indent="0" algn="ctr">
              <a:buNone/>
            </a:pPr>
            <a:r>
              <a:rPr lang="en-PH" dirty="0"/>
              <a:t>Now we can look at the difference in weight between before and after for each subject.</a:t>
            </a:r>
            <a:endParaRPr lang="en-PH" b="1" dirty="0">
              <a:solidFill>
                <a:srgbClr val="00B050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0FE6C48-4762-10ED-0BB1-9779AF4BBFF0}"/>
              </a:ext>
            </a:extLst>
          </p:cNvPr>
          <p:cNvCxnSpPr>
            <a:cxnSpLocks/>
          </p:cNvCxnSpPr>
          <p:nvPr/>
        </p:nvCxnSpPr>
        <p:spPr>
          <a:xfrm>
            <a:off x="4285510" y="2962745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blue calendar with white numbers&#10;&#10;AI-generated content may be incorrect.">
            <a:extLst>
              <a:ext uri="{FF2B5EF4-FFF2-40B4-BE49-F238E27FC236}">
                <a16:creationId xmlns:a16="http://schemas.microsoft.com/office/drawing/2014/main" id="{A3196CC3-CF90-6A79-FEE2-FC171D52A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892" y="1768163"/>
            <a:ext cx="1440000" cy="108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3348E6-B824-EB1D-1700-593AED758C21}"/>
              </a:ext>
            </a:extLst>
          </p:cNvPr>
          <p:cNvCxnSpPr>
            <a:cxnSpLocks/>
          </p:cNvCxnSpPr>
          <p:nvPr/>
        </p:nvCxnSpPr>
        <p:spPr>
          <a:xfrm>
            <a:off x="4285510" y="3829520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0DBA0D-4FE6-F630-A374-6D25124D44C5}"/>
              </a:ext>
            </a:extLst>
          </p:cNvPr>
          <p:cNvCxnSpPr>
            <a:cxnSpLocks/>
          </p:cNvCxnSpPr>
          <p:nvPr/>
        </p:nvCxnSpPr>
        <p:spPr>
          <a:xfrm>
            <a:off x="4285510" y="4658195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477C8C35-923E-CBB5-18A4-B8FE112E8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438" y="2393962"/>
            <a:ext cx="900000" cy="900000"/>
          </a:xfrm>
          <a:prstGeom prst="rect">
            <a:avLst/>
          </a:prstGeom>
        </p:spPr>
      </p:pic>
      <p:pic>
        <p:nvPicPr>
          <p:cNvPr id="32" name="Picture 31" descr="A black and white image of a person flexing his muscles&#10;&#10;AI-generated content may be incorrect.">
            <a:extLst>
              <a:ext uri="{FF2B5EF4-FFF2-40B4-BE49-F238E27FC236}">
                <a16:creationId xmlns:a16="http://schemas.microsoft.com/office/drawing/2014/main" id="{3876A857-8D14-CD61-F6DC-936E01E45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564" y="2393962"/>
            <a:ext cx="900000" cy="900000"/>
          </a:xfrm>
          <a:prstGeom prst="rect">
            <a:avLst/>
          </a:prstGeom>
        </p:spPr>
      </p:pic>
      <p:pic>
        <p:nvPicPr>
          <p:cNvPr id="34" name="Picture 33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97907C4F-375E-57BB-F89B-BF0BBAFF1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438" y="3353353"/>
            <a:ext cx="900000" cy="900000"/>
          </a:xfrm>
          <a:prstGeom prst="rect">
            <a:avLst/>
          </a:prstGeom>
        </p:spPr>
      </p:pic>
      <p:pic>
        <p:nvPicPr>
          <p:cNvPr id="35" name="Picture 34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15725A9F-EBB6-47D6-610A-0E2895E84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438" y="4312745"/>
            <a:ext cx="900000" cy="900000"/>
          </a:xfrm>
          <a:prstGeom prst="rect">
            <a:avLst/>
          </a:prstGeom>
        </p:spPr>
      </p:pic>
      <p:pic>
        <p:nvPicPr>
          <p:cNvPr id="36" name="Picture 35" descr="A black and white image of a person flexing his muscles&#10;&#10;AI-generated content may be incorrect.">
            <a:extLst>
              <a:ext uri="{FF2B5EF4-FFF2-40B4-BE49-F238E27FC236}">
                <a16:creationId xmlns:a16="http://schemas.microsoft.com/office/drawing/2014/main" id="{0C6BE91D-298D-1B55-817C-B942259AE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564" y="3353353"/>
            <a:ext cx="900000" cy="900000"/>
          </a:xfrm>
          <a:prstGeom prst="rect">
            <a:avLst/>
          </a:prstGeom>
        </p:spPr>
      </p:pic>
      <p:pic>
        <p:nvPicPr>
          <p:cNvPr id="37" name="Picture 36" descr="A black and white image of a person flexing his muscles&#10;&#10;AI-generated content may be incorrect.">
            <a:extLst>
              <a:ext uri="{FF2B5EF4-FFF2-40B4-BE49-F238E27FC236}">
                <a16:creationId xmlns:a16="http://schemas.microsoft.com/office/drawing/2014/main" id="{EA6CF970-41E2-5112-47D1-DDCC6EC75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564" y="4312745"/>
            <a:ext cx="900000" cy="900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3EC0D1-7BEB-45D8-7CDB-F9B8421BC587}"/>
              </a:ext>
            </a:extLst>
          </p:cNvPr>
          <p:cNvSpPr txBox="1">
            <a:spLocks/>
          </p:cNvSpPr>
          <p:nvPr/>
        </p:nvSpPr>
        <p:spPr>
          <a:xfrm>
            <a:off x="1409700" y="2750654"/>
            <a:ext cx="1667593" cy="480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2200" b="1" dirty="0">
                <a:solidFill>
                  <a:srgbClr val="FF0000"/>
                </a:solidFill>
              </a:rPr>
              <a:t>Before: 300 </a:t>
            </a:r>
            <a:r>
              <a:rPr lang="en-PH" sz="2200" b="1" dirty="0" err="1">
                <a:solidFill>
                  <a:srgbClr val="FF0000"/>
                </a:solidFill>
              </a:rPr>
              <a:t>lbs</a:t>
            </a:r>
            <a:endParaRPr lang="en-PH" sz="2200" b="1" dirty="0">
              <a:solidFill>
                <a:srgbClr val="FF000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2505A0-75E1-FA87-FB70-53D718F9E08C}"/>
              </a:ext>
            </a:extLst>
          </p:cNvPr>
          <p:cNvSpPr txBox="1">
            <a:spLocks/>
          </p:cNvSpPr>
          <p:nvPr/>
        </p:nvSpPr>
        <p:spPr>
          <a:xfrm>
            <a:off x="1352550" y="3630546"/>
            <a:ext cx="1724743" cy="480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2200" b="1" dirty="0">
                <a:solidFill>
                  <a:srgbClr val="FF0000"/>
                </a:solidFill>
              </a:rPr>
              <a:t>Before: 250 </a:t>
            </a:r>
            <a:r>
              <a:rPr lang="en-PH" sz="2200" b="1" dirty="0" err="1">
                <a:solidFill>
                  <a:srgbClr val="FF0000"/>
                </a:solidFill>
              </a:rPr>
              <a:t>lbs</a:t>
            </a:r>
            <a:endParaRPr lang="en-PH" sz="2200" b="1" dirty="0">
              <a:solidFill>
                <a:srgbClr val="FF000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553D0A-9454-43BE-72AB-5E915B50AB72}"/>
              </a:ext>
            </a:extLst>
          </p:cNvPr>
          <p:cNvSpPr txBox="1">
            <a:spLocks/>
          </p:cNvSpPr>
          <p:nvPr/>
        </p:nvSpPr>
        <p:spPr>
          <a:xfrm>
            <a:off x="1409700" y="4510438"/>
            <a:ext cx="1667593" cy="480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2200" b="1" dirty="0">
                <a:solidFill>
                  <a:srgbClr val="FF0000"/>
                </a:solidFill>
              </a:rPr>
              <a:t>Before: 400 </a:t>
            </a:r>
            <a:r>
              <a:rPr lang="en-PH" sz="2200" b="1" dirty="0" err="1">
                <a:solidFill>
                  <a:srgbClr val="FF0000"/>
                </a:solidFill>
              </a:rPr>
              <a:t>lbs</a:t>
            </a:r>
            <a:endParaRPr lang="en-PH" sz="22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FF235A7-8C0E-8D10-485E-F051B5EE5FA8}"/>
              </a:ext>
            </a:extLst>
          </p:cNvPr>
          <p:cNvSpPr txBox="1">
            <a:spLocks/>
          </p:cNvSpPr>
          <p:nvPr/>
        </p:nvSpPr>
        <p:spPr>
          <a:xfrm>
            <a:off x="8177714" y="2750654"/>
            <a:ext cx="1667593" cy="480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2200" b="1" dirty="0">
                <a:solidFill>
                  <a:srgbClr val="00B050"/>
                </a:solidFill>
              </a:rPr>
              <a:t>After: 150 </a:t>
            </a:r>
            <a:r>
              <a:rPr lang="en-PH" sz="2200" b="1" dirty="0" err="1">
                <a:solidFill>
                  <a:srgbClr val="00B050"/>
                </a:solidFill>
              </a:rPr>
              <a:t>lbs</a:t>
            </a:r>
            <a:endParaRPr lang="en-PH" sz="2200" b="1" dirty="0">
              <a:solidFill>
                <a:srgbClr val="00B05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9724C66-E7DB-C403-66E9-F2F8AD871D45}"/>
              </a:ext>
            </a:extLst>
          </p:cNvPr>
          <p:cNvSpPr txBox="1">
            <a:spLocks/>
          </p:cNvSpPr>
          <p:nvPr/>
        </p:nvSpPr>
        <p:spPr>
          <a:xfrm>
            <a:off x="8120564" y="3630546"/>
            <a:ext cx="1724743" cy="480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2200" b="1" dirty="0">
                <a:solidFill>
                  <a:srgbClr val="00B050"/>
                </a:solidFill>
              </a:rPr>
              <a:t>After: 200 </a:t>
            </a:r>
            <a:r>
              <a:rPr lang="en-PH" sz="2200" b="1" dirty="0" err="1">
                <a:solidFill>
                  <a:srgbClr val="00B050"/>
                </a:solidFill>
              </a:rPr>
              <a:t>lbs</a:t>
            </a:r>
            <a:endParaRPr lang="en-PH" sz="2200" b="1" dirty="0">
              <a:solidFill>
                <a:srgbClr val="00B05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84AB7F-A0B1-12BB-267B-BAD1D5FE1E0A}"/>
              </a:ext>
            </a:extLst>
          </p:cNvPr>
          <p:cNvSpPr txBox="1">
            <a:spLocks/>
          </p:cNvSpPr>
          <p:nvPr/>
        </p:nvSpPr>
        <p:spPr>
          <a:xfrm>
            <a:off x="8172130" y="4510438"/>
            <a:ext cx="1667593" cy="480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2200" b="1" dirty="0">
                <a:solidFill>
                  <a:srgbClr val="00B050"/>
                </a:solidFill>
              </a:rPr>
              <a:t>After: 250 </a:t>
            </a:r>
            <a:r>
              <a:rPr lang="en-PH" sz="2200" b="1" dirty="0" err="1">
                <a:solidFill>
                  <a:srgbClr val="00B050"/>
                </a:solidFill>
              </a:rPr>
              <a:t>lbs</a:t>
            </a:r>
            <a:endParaRPr lang="en-PH" sz="2200" b="1" dirty="0">
              <a:solidFill>
                <a:srgbClr val="00B050"/>
              </a:solidFill>
            </a:endParaRPr>
          </a:p>
        </p:txBody>
      </p:sp>
      <p:sp>
        <p:nvSpPr>
          <p:cNvPr id="13" name="Explosion: 8 Points 12">
            <a:extLst>
              <a:ext uri="{FF2B5EF4-FFF2-40B4-BE49-F238E27FC236}">
                <a16:creationId xmlns:a16="http://schemas.microsoft.com/office/drawing/2014/main" id="{83CF579C-2B52-0851-367C-A332DBDD4F81}"/>
              </a:ext>
            </a:extLst>
          </p:cNvPr>
          <p:cNvSpPr/>
          <p:nvPr/>
        </p:nvSpPr>
        <p:spPr>
          <a:xfrm>
            <a:off x="10130617" y="2021905"/>
            <a:ext cx="1440000" cy="1440000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500" b="1" dirty="0">
                <a:solidFill>
                  <a:schemeClr val="tx1"/>
                </a:solidFill>
              </a:rPr>
              <a:t>Lost 150 </a:t>
            </a:r>
            <a:r>
              <a:rPr lang="en-PH" sz="1500" b="1" dirty="0" err="1">
                <a:solidFill>
                  <a:schemeClr val="tx1"/>
                </a:solidFill>
              </a:rPr>
              <a:t>lbs</a:t>
            </a:r>
            <a:endParaRPr lang="en-PH" sz="1500" b="1" dirty="0">
              <a:solidFill>
                <a:schemeClr val="tx1"/>
              </a:solidFill>
            </a:endParaRPr>
          </a:p>
        </p:txBody>
      </p:sp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39B944B0-AC8C-2143-41D9-0146CE36BB4D}"/>
              </a:ext>
            </a:extLst>
          </p:cNvPr>
          <p:cNvSpPr/>
          <p:nvPr/>
        </p:nvSpPr>
        <p:spPr>
          <a:xfrm>
            <a:off x="10130617" y="3176113"/>
            <a:ext cx="1440000" cy="1440000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500" b="1" dirty="0">
                <a:solidFill>
                  <a:schemeClr val="tx1"/>
                </a:solidFill>
              </a:rPr>
              <a:t>Lost 50 </a:t>
            </a:r>
            <a:r>
              <a:rPr lang="en-PH" sz="1500" b="1" dirty="0" err="1">
                <a:solidFill>
                  <a:schemeClr val="tx1"/>
                </a:solidFill>
              </a:rPr>
              <a:t>lbs</a:t>
            </a:r>
            <a:endParaRPr lang="en-PH" sz="1500" b="1" dirty="0">
              <a:solidFill>
                <a:schemeClr val="tx1"/>
              </a:solidFill>
            </a:endParaRPr>
          </a:p>
        </p:txBody>
      </p:sp>
      <p:sp>
        <p:nvSpPr>
          <p:cNvPr id="17" name="Explosion: 8 Points 16">
            <a:extLst>
              <a:ext uri="{FF2B5EF4-FFF2-40B4-BE49-F238E27FC236}">
                <a16:creationId xmlns:a16="http://schemas.microsoft.com/office/drawing/2014/main" id="{6C42CECA-C6B8-5E5E-3EC0-79FC54D3A884}"/>
              </a:ext>
            </a:extLst>
          </p:cNvPr>
          <p:cNvSpPr/>
          <p:nvPr/>
        </p:nvSpPr>
        <p:spPr>
          <a:xfrm>
            <a:off x="10125033" y="4110457"/>
            <a:ext cx="1440000" cy="1440000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500" b="1" dirty="0">
                <a:solidFill>
                  <a:schemeClr val="tx1"/>
                </a:solidFill>
              </a:rPr>
              <a:t>Lost 150 </a:t>
            </a:r>
            <a:r>
              <a:rPr lang="en-PH" sz="1500" b="1" dirty="0" err="1">
                <a:solidFill>
                  <a:schemeClr val="tx1"/>
                </a:solidFill>
              </a:rPr>
              <a:t>lbs</a:t>
            </a:r>
            <a:endParaRPr lang="en-PH" sz="1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407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39E65-F8DE-F43C-D018-7C93CC410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355D9-0A5A-F6F1-66DD-FEAAFAD1C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Paired samples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57324-EE65-FD9A-9127-7C78DA738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7561"/>
            <a:ext cx="10250804" cy="869335"/>
          </a:xfrm>
        </p:spPr>
        <p:txBody>
          <a:bodyPr/>
          <a:lstStyle/>
          <a:p>
            <a:pPr marL="0" indent="0" algn="ctr">
              <a:buNone/>
            </a:pPr>
            <a:r>
              <a:rPr lang="en-PH" dirty="0"/>
              <a:t>We can now use a paired samples T-test to test if there is a significant difference</a:t>
            </a:r>
            <a:endParaRPr lang="en-PH" b="1" dirty="0">
              <a:solidFill>
                <a:srgbClr val="00B050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A604ED-3880-12B6-2ED4-90A269EEF0DC}"/>
              </a:ext>
            </a:extLst>
          </p:cNvPr>
          <p:cNvCxnSpPr>
            <a:cxnSpLocks/>
          </p:cNvCxnSpPr>
          <p:nvPr/>
        </p:nvCxnSpPr>
        <p:spPr>
          <a:xfrm>
            <a:off x="4285510" y="2962745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blue calendar with white numbers&#10;&#10;AI-generated content may be incorrect.">
            <a:extLst>
              <a:ext uri="{FF2B5EF4-FFF2-40B4-BE49-F238E27FC236}">
                <a16:creationId xmlns:a16="http://schemas.microsoft.com/office/drawing/2014/main" id="{6856F0B3-57C3-F601-794F-9E0485A38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892" y="1768163"/>
            <a:ext cx="1440000" cy="108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2B51A4-70AF-7D6C-87C2-63F59DC30444}"/>
              </a:ext>
            </a:extLst>
          </p:cNvPr>
          <p:cNvCxnSpPr>
            <a:cxnSpLocks/>
          </p:cNvCxnSpPr>
          <p:nvPr/>
        </p:nvCxnSpPr>
        <p:spPr>
          <a:xfrm>
            <a:off x="4285510" y="3829520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95A7D78-2C88-F232-7CFD-3A13B6E5D8EF}"/>
              </a:ext>
            </a:extLst>
          </p:cNvPr>
          <p:cNvCxnSpPr>
            <a:cxnSpLocks/>
          </p:cNvCxnSpPr>
          <p:nvPr/>
        </p:nvCxnSpPr>
        <p:spPr>
          <a:xfrm>
            <a:off x="4285510" y="4658195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C59CD322-24F8-6F22-1111-6169FFFF9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438" y="2393962"/>
            <a:ext cx="900000" cy="900000"/>
          </a:xfrm>
          <a:prstGeom prst="rect">
            <a:avLst/>
          </a:prstGeom>
        </p:spPr>
      </p:pic>
      <p:pic>
        <p:nvPicPr>
          <p:cNvPr id="32" name="Picture 31" descr="A black and white image of a person flexing his muscles&#10;&#10;AI-generated content may be incorrect.">
            <a:extLst>
              <a:ext uri="{FF2B5EF4-FFF2-40B4-BE49-F238E27FC236}">
                <a16:creationId xmlns:a16="http://schemas.microsoft.com/office/drawing/2014/main" id="{DD33D609-3B12-6528-025D-CCFC200B7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564" y="2393962"/>
            <a:ext cx="900000" cy="900000"/>
          </a:xfrm>
          <a:prstGeom prst="rect">
            <a:avLst/>
          </a:prstGeom>
        </p:spPr>
      </p:pic>
      <p:pic>
        <p:nvPicPr>
          <p:cNvPr id="34" name="Picture 33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21C2BB77-6E7C-8E13-E885-BAD46A5D4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438" y="3353353"/>
            <a:ext cx="900000" cy="900000"/>
          </a:xfrm>
          <a:prstGeom prst="rect">
            <a:avLst/>
          </a:prstGeom>
        </p:spPr>
      </p:pic>
      <p:pic>
        <p:nvPicPr>
          <p:cNvPr id="35" name="Picture 34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31060AC4-2307-616C-63D1-0BE1C6FC5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438" y="4312745"/>
            <a:ext cx="900000" cy="900000"/>
          </a:xfrm>
          <a:prstGeom prst="rect">
            <a:avLst/>
          </a:prstGeom>
        </p:spPr>
      </p:pic>
      <p:pic>
        <p:nvPicPr>
          <p:cNvPr id="36" name="Picture 35" descr="A black and white image of a person flexing his muscles&#10;&#10;AI-generated content may be incorrect.">
            <a:extLst>
              <a:ext uri="{FF2B5EF4-FFF2-40B4-BE49-F238E27FC236}">
                <a16:creationId xmlns:a16="http://schemas.microsoft.com/office/drawing/2014/main" id="{28AFC7C9-3F03-89C8-9F85-808E87F10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564" y="3353353"/>
            <a:ext cx="900000" cy="900000"/>
          </a:xfrm>
          <a:prstGeom prst="rect">
            <a:avLst/>
          </a:prstGeom>
        </p:spPr>
      </p:pic>
      <p:pic>
        <p:nvPicPr>
          <p:cNvPr id="37" name="Picture 36" descr="A black and white image of a person flexing his muscles&#10;&#10;AI-generated content may be incorrect.">
            <a:extLst>
              <a:ext uri="{FF2B5EF4-FFF2-40B4-BE49-F238E27FC236}">
                <a16:creationId xmlns:a16="http://schemas.microsoft.com/office/drawing/2014/main" id="{7B3349D0-AB36-BE71-329D-399D703DA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564" y="4312745"/>
            <a:ext cx="900000" cy="900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BCE5C0B-5E55-8D00-B46C-5CC71A6A0548}"/>
              </a:ext>
            </a:extLst>
          </p:cNvPr>
          <p:cNvSpPr txBox="1">
            <a:spLocks/>
          </p:cNvSpPr>
          <p:nvPr/>
        </p:nvSpPr>
        <p:spPr>
          <a:xfrm>
            <a:off x="1409700" y="2750654"/>
            <a:ext cx="1667593" cy="480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2200" b="1" dirty="0">
                <a:solidFill>
                  <a:srgbClr val="FF0000"/>
                </a:solidFill>
              </a:rPr>
              <a:t>Before: 300 </a:t>
            </a:r>
            <a:r>
              <a:rPr lang="en-PH" sz="2200" b="1" dirty="0" err="1">
                <a:solidFill>
                  <a:srgbClr val="FF0000"/>
                </a:solidFill>
              </a:rPr>
              <a:t>lbs</a:t>
            </a:r>
            <a:endParaRPr lang="en-PH" sz="2200" b="1" dirty="0">
              <a:solidFill>
                <a:srgbClr val="FF000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B684E7-3B32-F364-7C6F-E778F80E2B7B}"/>
              </a:ext>
            </a:extLst>
          </p:cNvPr>
          <p:cNvSpPr txBox="1">
            <a:spLocks/>
          </p:cNvSpPr>
          <p:nvPr/>
        </p:nvSpPr>
        <p:spPr>
          <a:xfrm>
            <a:off x="1352550" y="3630546"/>
            <a:ext cx="1724743" cy="480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2200" b="1" dirty="0">
                <a:solidFill>
                  <a:srgbClr val="FF0000"/>
                </a:solidFill>
              </a:rPr>
              <a:t>Before: 250 </a:t>
            </a:r>
            <a:r>
              <a:rPr lang="en-PH" sz="2200" b="1" dirty="0" err="1">
                <a:solidFill>
                  <a:srgbClr val="FF0000"/>
                </a:solidFill>
              </a:rPr>
              <a:t>lbs</a:t>
            </a:r>
            <a:endParaRPr lang="en-PH" sz="2200" b="1" dirty="0">
              <a:solidFill>
                <a:srgbClr val="FF000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87B1C7B-0C69-0175-6FAA-FF35C94632AD}"/>
              </a:ext>
            </a:extLst>
          </p:cNvPr>
          <p:cNvSpPr txBox="1">
            <a:spLocks/>
          </p:cNvSpPr>
          <p:nvPr/>
        </p:nvSpPr>
        <p:spPr>
          <a:xfrm>
            <a:off x="1409700" y="4510438"/>
            <a:ext cx="1667593" cy="480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2200" b="1" dirty="0">
                <a:solidFill>
                  <a:srgbClr val="FF0000"/>
                </a:solidFill>
              </a:rPr>
              <a:t>Before: 400 </a:t>
            </a:r>
            <a:r>
              <a:rPr lang="en-PH" sz="2200" b="1" dirty="0" err="1">
                <a:solidFill>
                  <a:srgbClr val="FF0000"/>
                </a:solidFill>
              </a:rPr>
              <a:t>lbs</a:t>
            </a:r>
            <a:endParaRPr lang="en-PH" sz="22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04F162-8617-DF45-6008-9FE941DB55F9}"/>
              </a:ext>
            </a:extLst>
          </p:cNvPr>
          <p:cNvSpPr txBox="1">
            <a:spLocks/>
          </p:cNvSpPr>
          <p:nvPr/>
        </p:nvSpPr>
        <p:spPr>
          <a:xfrm>
            <a:off x="8177714" y="2750654"/>
            <a:ext cx="1667593" cy="480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2200" b="1" dirty="0">
                <a:solidFill>
                  <a:srgbClr val="00B050"/>
                </a:solidFill>
              </a:rPr>
              <a:t>After: 150 </a:t>
            </a:r>
            <a:r>
              <a:rPr lang="en-PH" sz="2200" b="1" dirty="0" err="1">
                <a:solidFill>
                  <a:srgbClr val="00B050"/>
                </a:solidFill>
              </a:rPr>
              <a:t>lbs</a:t>
            </a:r>
            <a:endParaRPr lang="en-PH" sz="2200" b="1" dirty="0">
              <a:solidFill>
                <a:srgbClr val="00B05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13C76C8-ACC7-68DE-0B8C-C62D92D16A9E}"/>
              </a:ext>
            </a:extLst>
          </p:cNvPr>
          <p:cNvSpPr txBox="1">
            <a:spLocks/>
          </p:cNvSpPr>
          <p:nvPr/>
        </p:nvSpPr>
        <p:spPr>
          <a:xfrm>
            <a:off x="8120564" y="3630546"/>
            <a:ext cx="1724743" cy="480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2200" b="1" dirty="0">
                <a:solidFill>
                  <a:srgbClr val="00B050"/>
                </a:solidFill>
              </a:rPr>
              <a:t>After: 200 </a:t>
            </a:r>
            <a:r>
              <a:rPr lang="en-PH" sz="2200" b="1" dirty="0" err="1">
                <a:solidFill>
                  <a:srgbClr val="00B050"/>
                </a:solidFill>
              </a:rPr>
              <a:t>lbs</a:t>
            </a:r>
            <a:endParaRPr lang="en-PH" sz="2200" b="1" dirty="0">
              <a:solidFill>
                <a:srgbClr val="00B05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E5B17B-7AD2-22D3-6D67-185D9FAF9352}"/>
              </a:ext>
            </a:extLst>
          </p:cNvPr>
          <p:cNvSpPr txBox="1">
            <a:spLocks/>
          </p:cNvSpPr>
          <p:nvPr/>
        </p:nvSpPr>
        <p:spPr>
          <a:xfrm>
            <a:off x="8172130" y="4510438"/>
            <a:ext cx="1667593" cy="480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2200" b="1" dirty="0">
                <a:solidFill>
                  <a:srgbClr val="00B050"/>
                </a:solidFill>
              </a:rPr>
              <a:t>After: 250 </a:t>
            </a:r>
            <a:r>
              <a:rPr lang="en-PH" sz="2200" b="1" dirty="0" err="1">
                <a:solidFill>
                  <a:srgbClr val="00B050"/>
                </a:solidFill>
              </a:rPr>
              <a:t>lbs</a:t>
            </a:r>
            <a:endParaRPr lang="en-PH" sz="2200" b="1" dirty="0">
              <a:solidFill>
                <a:srgbClr val="00B050"/>
              </a:solidFill>
            </a:endParaRPr>
          </a:p>
        </p:txBody>
      </p:sp>
      <p:sp>
        <p:nvSpPr>
          <p:cNvPr id="13" name="Explosion: 8 Points 12">
            <a:extLst>
              <a:ext uri="{FF2B5EF4-FFF2-40B4-BE49-F238E27FC236}">
                <a16:creationId xmlns:a16="http://schemas.microsoft.com/office/drawing/2014/main" id="{E14FEADC-B3C1-CC5F-B207-51D01B8DCD89}"/>
              </a:ext>
            </a:extLst>
          </p:cNvPr>
          <p:cNvSpPr/>
          <p:nvPr/>
        </p:nvSpPr>
        <p:spPr>
          <a:xfrm>
            <a:off x="10130617" y="2021905"/>
            <a:ext cx="1440000" cy="1440000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500" b="1" dirty="0">
                <a:solidFill>
                  <a:schemeClr val="tx1"/>
                </a:solidFill>
              </a:rPr>
              <a:t>Lost 150 </a:t>
            </a:r>
            <a:r>
              <a:rPr lang="en-PH" sz="1500" b="1" dirty="0" err="1">
                <a:solidFill>
                  <a:schemeClr val="tx1"/>
                </a:solidFill>
              </a:rPr>
              <a:t>lbs</a:t>
            </a:r>
            <a:endParaRPr lang="en-PH" sz="1500" b="1" dirty="0">
              <a:solidFill>
                <a:schemeClr val="tx1"/>
              </a:solidFill>
            </a:endParaRPr>
          </a:p>
        </p:txBody>
      </p:sp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BF93E8A9-AD08-FE10-14AC-589DA31030BD}"/>
              </a:ext>
            </a:extLst>
          </p:cNvPr>
          <p:cNvSpPr/>
          <p:nvPr/>
        </p:nvSpPr>
        <p:spPr>
          <a:xfrm>
            <a:off x="10130617" y="3176113"/>
            <a:ext cx="1440000" cy="1440000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500" b="1" dirty="0">
                <a:solidFill>
                  <a:schemeClr val="tx1"/>
                </a:solidFill>
              </a:rPr>
              <a:t>Lost 50 </a:t>
            </a:r>
            <a:r>
              <a:rPr lang="en-PH" sz="1500" b="1" dirty="0" err="1">
                <a:solidFill>
                  <a:schemeClr val="tx1"/>
                </a:solidFill>
              </a:rPr>
              <a:t>lbs</a:t>
            </a:r>
            <a:endParaRPr lang="en-PH" sz="1500" b="1" dirty="0">
              <a:solidFill>
                <a:schemeClr val="tx1"/>
              </a:solidFill>
            </a:endParaRPr>
          </a:p>
        </p:txBody>
      </p:sp>
      <p:sp>
        <p:nvSpPr>
          <p:cNvPr id="17" name="Explosion: 8 Points 16">
            <a:extLst>
              <a:ext uri="{FF2B5EF4-FFF2-40B4-BE49-F238E27FC236}">
                <a16:creationId xmlns:a16="http://schemas.microsoft.com/office/drawing/2014/main" id="{1FB257D5-71DF-4239-1399-87D62FA97DCC}"/>
              </a:ext>
            </a:extLst>
          </p:cNvPr>
          <p:cNvSpPr/>
          <p:nvPr/>
        </p:nvSpPr>
        <p:spPr>
          <a:xfrm>
            <a:off x="10125033" y="4110457"/>
            <a:ext cx="1440000" cy="1440000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500" b="1" dirty="0">
                <a:solidFill>
                  <a:schemeClr val="tx1"/>
                </a:solidFill>
              </a:rPr>
              <a:t>Lost 150 </a:t>
            </a:r>
            <a:r>
              <a:rPr lang="en-PH" sz="1500" b="1" dirty="0" err="1">
                <a:solidFill>
                  <a:schemeClr val="tx1"/>
                </a:solidFill>
              </a:rPr>
              <a:t>lbs</a:t>
            </a:r>
            <a:endParaRPr lang="en-PH" sz="1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995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4213E-E02F-EABC-0A80-BEC144DB7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03A7-755A-72D1-8182-20AE3E0AB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Assumptions of a T-test</a:t>
            </a:r>
          </a:p>
        </p:txBody>
      </p:sp>
      <p:pic>
        <p:nvPicPr>
          <p:cNvPr id="4" name="Picture 3" descr="A diagram of a sample test&#10;&#10;AI-generated content may be incorrect.">
            <a:extLst>
              <a:ext uri="{FF2B5EF4-FFF2-40B4-BE49-F238E27FC236}">
                <a16:creationId xmlns:a16="http://schemas.microsoft.com/office/drawing/2014/main" id="{452E05B4-CB08-E1DB-05C6-A2F34E4B4B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094"/>
          <a:stretch>
            <a:fillRect/>
          </a:stretch>
        </p:blipFill>
        <p:spPr>
          <a:xfrm>
            <a:off x="0" y="2151932"/>
            <a:ext cx="12192000" cy="28963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1695B-AB92-AEDA-C133-A3AB7DD1B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7561"/>
            <a:ext cx="10250804" cy="869335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In a one sample T-test, we need a </a:t>
            </a:r>
            <a:r>
              <a:rPr lang="en-PH" b="1" dirty="0"/>
              <a:t>sample</a:t>
            </a:r>
            <a:r>
              <a:rPr lang="en-PH" dirty="0"/>
              <a:t> and a </a:t>
            </a:r>
            <a:r>
              <a:rPr lang="en-PH" b="1" dirty="0"/>
              <a:t>reference value </a:t>
            </a:r>
            <a:endParaRPr lang="en-PH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212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F76E0-35A4-97EE-9218-17FC5E149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93D0-2F41-8E4D-DC09-F56C9AE8C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Assumptions of a T-test</a:t>
            </a:r>
          </a:p>
        </p:txBody>
      </p:sp>
      <p:pic>
        <p:nvPicPr>
          <p:cNvPr id="4" name="Picture 3" descr="A diagram of a sample test&#10;&#10;AI-generated content may be incorrect.">
            <a:extLst>
              <a:ext uri="{FF2B5EF4-FFF2-40B4-BE49-F238E27FC236}">
                <a16:creationId xmlns:a16="http://schemas.microsoft.com/office/drawing/2014/main" id="{F4295788-9662-F995-2AE4-82E6513A78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094"/>
          <a:stretch>
            <a:fillRect/>
          </a:stretch>
        </p:blipFill>
        <p:spPr>
          <a:xfrm>
            <a:off x="0" y="2151932"/>
            <a:ext cx="12192000" cy="28963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A14FF-2058-F4D6-F0C4-8CD73E193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7561"/>
            <a:ext cx="10250804" cy="869335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In an Independent samples T-test, we need two independent samples.</a:t>
            </a:r>
            <a:endParaRPr lang="en-PH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219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3D6A5-8E51-2C31-196B-6347C65DF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3CAFF-48C7-062C-A91E-0176F45A4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Assumptions of a T-test</a:t>
            </a:r>
          </a:p>
        </p:txBody>
      </p:sp>
      <p:pic>
        <p:nvPicPr>
          <p:cNvPr id="4" name="Picture 3" descr="A diagram of a sample test&#10;&#10;AI-generated content may be incorrect.">
            <a:extLst>
              <a:ext uri="{FF2B5EF4-FFF2-40B4-BE49-F238E27FC236}">
                <a16:creationId xmlns:a16="http://schemas.microsoft.com/office/drawing/2014/main" id="{587C7A6D-15E5-B4CD-49C5-B42DE6F411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094"/>
          <a:stretch>
            <a:fillRect/>
          </a:stretch>
        </p:blipFill>
        <p:spPr>
          <a:xfrm>
            <a:off x="0" y="2151932"/>
            <a:ext cx="12192000" cy="28963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8BF20-F239-2680-ECC7-454B00785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7561"/>
            <a:ext cx="10250804" cy="869335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In a paired sample T-test, we need a </a:t>
            </a:r>
            <a:r>
              <a:rPr lang="en-PH" b="1" dirty="0"/>
              <a:t>paired sample</a:t>
            </a:r>
            <a:endParaRPr lang="en-PH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191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70453-6530-29E8-381F-E24E966F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38011-4170-06D3-0EB5-B3589C807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Assumptions of a T-test</a:t>
            </a:r>
          </a:p>
        </p:txBody>
      </p:sp>
      <p:pic>
        <p:nvPicPr>
          <p:cNvPr id="4" name="Picture 3" descr="A diagram of a sample test&#10;&#10;AI-generated content may be incorrect.">
            <a:extLst>
              <a:ext uri="{FF2B5EF4-FFF2-40B4-BE49-F238E27FC236}">
                <a16:creationId xmlns:a16="http://schemas.microsoft.com/office/drawing/2014/main" id="{43469E8C-5A44-3B77-7AFC-32CFA261BA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094"/>
          <a:stretch>
            <a:fillRect/>
          </a:stretch>
        </p:blipFill>
        <p:spPr>
          <a:xfrm>
            <a:off x="0" y="2151932"/>
            <a:ext cx="12192000" cy="28963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28C16-5C2B-9A10-8AA0-DB355B2A8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7561"/>
            <a:ext cx="10250804" cy="86933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PH" dirty="0"/>
              <a:t>Second, the variable for which we want to test whether there is a difference between the means </a:t>
            </a:r>
            <a:r>
              <a:rPr lang="en-PH" b="1" dirty="0"/>
              <a:t>must be metric (e.g. Age, Weight, Income)</a:t>
            </a:r>
          </a:p>
        </p:txBody>
      </p:sp>
    </p:spTree>
    <p:extLst>
      <p:ext uri="{BB962C8B-B14F-4D97-AF65-F5344CB8AC3E}">
        <p14:creationId xmlns:p14="http://schemas.microsoft.com/office/powerpoint/2010/main" val="411528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3D78100-0B03-E670-0285-7B7C0BDBFB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3528536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Graphic 7" descr="Man with solid fill">
            <a:extLst>
              <a:ext uri="{FF2B5EF4-FFF2-40B4-BE49-F238E27FC236}">
                <a16:creationId xmlns:a16="http://schemas.microsoft.com/office/drawing/2014/main" id="{56C56D58-9D9A-5864-4908-D60ECAC04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5487" y="1444012"/>
            <a:ext cx="914400" cy="914400"/>
          </a:xfrm>
          <a:prstGeom prst="rect">
            <a:avLst/>
          </a:prstGeom>
        </p:spPr>
      </p:pic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364691B7-6AE6-B088-E9C5-991FB7F4D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5287" y="2414175"/>
            <a:ext cx="914400" cy="914400"/>
          </a:xfrm>
          <a:prstGeom prst="rect">
            <a:avLst/>
          </a:prstGeom>
        </p:spPr>
      </p:pic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6783F577-FA6F-2E17-C3E7-86D37E90F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9538" y="2414175"/>
            <a:ext cx="914400" cy="914400"/>
          </a:xfrm>
          <a:prstGeom prst="rect">
            <a:avLst/>
          </a:prstGeom>
        </p:spPr>
      </p:pic>
      <p:pic>
        <p:nvPicPr>
          <p:cNvPr id="11" name="Graphic 10" descr="Man with solid fill">
            <a:extLst>
              <a:ext uri="{FF2B5EF4-FFF2-40B4-BE49-F238E27FC236}">
                <a16:creationId xmlns:a16="http://schemas.microsoft.com/office/drawing/2014/main" id="{EBDCFA93-1B56-D235-59D0-1B93B85B9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3137" y="3267280"/>
            <a:ext cx="914400" cy="914400"/>
          </a:xfrm>
          <a:prstGeom prst="rect">
            <a:avLst/>
          </a:prstGeom>
        </p:spPr>
      </p:pic>
      <p:pic>
        <p:nvPicPr>
          <p:cNvPr id="12" name="Graphic 11" descr="Man with solid fill">
            <a:extLst>
              <a:ext uri="{FF2B5EF4-FFF2-40B4-BE49-F238E27FC236}">
                <a16:creationId xmlns:a16="http://schemas.microsoft.com/office/drawing/2014/main" id="{0B0E69EC-0CC9-DDDE-5513-64A3C2D47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7312" y="1085699"/>
            <a:ext cx="914400" cy="914400"/>
          </a:xfrm>
          <a:prstGeom prst="rect">
            <a:avLst/>
          </a:prstGeom>
        </p:spPr>
      </p:pic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E70ED791-494B-602F-4DB0-8DBD95056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0087" y="1498574"/>
            <a:ext cx="914400" cy="914400"/>
          </a:xfrm>
          <a:prstGeom prst="rect">
            <a:avLst/>
          </a:prstGeom>
        </p:spPr>
      </p:pic>
      <p:pic>
        <p:nvPicPr>
          <p:cNvPr id="14" name="Graphic 13" descr="Man with solid fill">
            <a:extLst>
              <a:ext uri="{FF2B5EF4-FFF2-40B4-BE49-F238E27FC236}">
                <a16:creationId xmlns:a16="http://schemas.microsoft.com/office/drawing/2014/main" id="{61B26B68-A542-A709-31B2-B0F3E7A3E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53512" y="2051549"/>
            <a:ext cx="914400" cy="914400"/>
          </a:xfrm>
          <a:prstGeom prst="rect">
            <a:avLst/>
          </a:prstGeom>
        </p:spPr>
      </p:pic>
      <p:pic>
        <p:nvPicPr>
          <p:cNvPr id="15" name="Graphic 14" descr="Man with solid fill">
            <a:extLst>
              <a:ext uri="{FF2B5EF4-FFF2-40B4-BE49-F238E27FC236}">
                <a16:creationId xmlns:a16="http://schemas.microsoft.com/office/drawing/2014/main" id="{EF4257F6-5AF3-81D2-EFFC-D4D5D5740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0112" y="2871375"/>
            <a:ext cx="914400" cy="914400"/>
          </a:xfrm>
          <a:prstGeom prst="rect">
            <a:avLst/>
          </a:prstGeom>
        </p:spPr>
      </p:pic>
      <p:pic>
        <p:nvPicPr>
          <p:cNvPr id="16" name="Graphic 15" descr="Man with solid fill">
            <a:extLst>
              <a:ext uri="{FF2B5EF4-FFF2-40B4-BE49-F238E27FC236}">
                <a16:creationId xmlns:a16="http://schemas.microsoft.com/office/drawing/2014/main" id="{CF8F4180-6DA8-09BA-5DAC-2B925F1E68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5526" y="2816813"/>
            <a:ext cx="914400" cy="914400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3CE0F2A6-426A-B2E1-F2DC-7AA6BE6DE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9176" y="4062863"/>
            <a:ext cx="914400" cy="914400"/>
          </a:xfrm>
          <a:prstGeom prst="rect">
            <a:avLst/>
          </a:prstGeom>
        </p:spPr>
      </p:pic>
      <p:pic>
        <p:nvPicPr>
          <p:cNvPr id="18" name="Graphic 17" descr="Man with solid fill">
            <a:extLst>
              <a:ext uri="{FF2B5EF4-FFF2-40B4-BE49-F238E27FC236}">
                <a16:creationId xmlns:a16="http://schemas.microsoft.com/office/drawing/2014/main" id="{708C3A19-06D7-C115-1EF8-0475B56EB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79577" y="3786976"/>
            <a:ext cx="914400" cy="914400"/>
          </a:xfrm>
          <a:prstGeom prst="rect">
            <a:avLst/>
          </a:prstGeom>
        </p:spPr>
      </p:pic>
      <p:pic>
        <p:nvPicPr>
          <p:cNvPr id="19" name="Graphic 18" descr="Man with solid fill">
            <a:extLst>
              <a:ext uri="{FF2B5EF4-FFF2-40B4-BE49-F238E27FC236}">
                <a16:creationId xmlns:a16="http://schemas.microsoft.com/office/drawing/2014/main" id="{A2E9AC7A-098C-E5A9-67AE-17F4305D7F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1151" y="4486049"/>
            <a:ext cx="914400" cy="914400"/>
          </a:xfrm>
          <a:prstGeom prst="rect">
            <a:avLst/>
          </a:prstGeom>
        </p:spPr>
      </p:pic>
      <p:pic>
        <p:nvPicPr>
          <p:cNvPr id="20" name="Graphic 19" descr="Man with solid fill">
            <a:extLst>
              <a:ext uri="{FF2B5EF4-FFF2-40B4-BE49-F238E27FC236}">
                <a16:creationId xmlns:a16="http://schemas.microsoft.com/office/drawing/2014/main" id="{BE6897D9-8A42-2503-2694-17577C1ADA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7351" y="2458500"/>
            <a:ext cx="914400" cy="914400"/>
          </a:xfrm>
          <a:prstGeom prst="rect">
            <a:avLst/>
          </a:prstGeom>
        </p:spPr>
      </p:pic>
      <p:pic>
        <p:nvPicPr>
          <p:cNvPr id="21" name="Graphic 20" descr="Man with solid fill">
            <a:extLst>
              <a:ext uri="{FF2B5EF4-FFF2-40B4-BE49-F238E27FC236}">
                <a16:creationId xmlns:a16="http://schemas.microsoft.com/office/drawing/2014/main" id="{2539F41B-41B2-6367-A4F3-8D7996A36B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90126" y="2871375"/>
            <a:ext cx="914400" cy="914400"/>
          </a:xfrm>
          <a:prstGeom prst="rect">
            <a:avLst/>
          </a:prstGeom>
        </p:spPr>
      </p:pic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BD36F531-3042-8C27-62D4-63E8520952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8326" y="3532014"/>
            <a:ext cx="914400" cy="914400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ED21921A-572E-17D1-964D-FB9BB2DF9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7189" y="36396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33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C0CD1-C802-E6CD-771E-C31EB9689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E69C5-82CC-4DE5-6D82-2CDF614CF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Assumptions of a T-test</a:t>
            </a:r>
          </a:p>
        </p:txBody>
      </p:sp>
      <p:pic>
        <p:nvPicPr>
          <p:cNvPr id="4" name="Picture 3" descr="A diagram of a sample test&#10;&#10;AI-generated content may be incorrect.">
            <a:extLst>
              <a:ext uri="{FF2B5EF4-FFF2-40B4-BE49-F238E27FC236}">
                <a16:creationId xmlns:a16="http://schemas.microsoft.com/office/drawing/2014/main" id="{E75B8C5C-B439-BCCA-0E0F-535CED18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094"/>
          <a:stretch>
            <a:fillRect/>
          </a:stretch>
        </p:blipFill>
        <p:spPr>
          <a:xfrm>
            <a:off x="0" y="2151932"/>
            <a:ext cx="12192000" cy="28963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1F207-4E59-615E-48E3-39F89E761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7561"/>
            <a:ext cx="10250804" cy="869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/>
              <a:t>In addition, the </a:t>
            </a:r>
            <a:r>
              <a:rPr lang="en-PH" b="1" dirty="0"/>
              <a:t>metric variable must be normally distributed.</a:t>
            </a:r>
          </a:p>
        </p:txBody>
      </p:sp>
    </p:spTree>
    <p:extLst>
      <p:ext uri="{BB962C8B-B14F-4D97-AF65-F5344CB8AC3E}">
        <p14:creationId xmlns:p14="http://schemas.microsoft.com/office/powerpoint/2010/main" val="1556149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122E6-8639-0B82-5BF8-80F560EC9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E471F-9C39-CBDD-3249-DBF497909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Assumptions of a T-test</a:t>
            </a:r>
          </a:p>
        </p:txBody>
      </p:sp>
      <p:pic>
        <p:nvPicPr>
          <p:cNvPr id="4" name="Picture 3" descr="A diagram of a sample test&#10;&#10;AI-generated content may be incorrect.">
            <a:extLst>
              <a:ext uri="{FF2B5EF4-FFF2-40B4-BE49-F238E27FC236}">
                <a16:creationId xmlns:a16="http://schemas.microsoft.com/office/drawing/2014/main" id="{14D8C822-1B97-F6E7-914F-CF4F9D15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094"/>
          <a:stretch>
            <a:fillRect/>
          </a:stretch>
        </p:blipFill>
        <p:spPr>
          <a:xfrm>
            <a:off x="0" y="2151932"/>
            <a:ext cx="12192000" cy="28963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FE913-3D9C-72E6-8FFC-EF4FDAE68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7561"/>
            <a:ext cx="10250804" cy="869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/>
              <a:t>Lastly, for independent samples T-test, the </a:t>
            </a:r>
            <a:r>
              <a:rPr lang="en-PH" b="1" dirty="0"/>
              <a:t>variances in the two groups must be approximately equal</a:t>
            </a:r>
            <a:r>
              <a:rPr lang="en-PH" dirty="0"/>
              <a:t>.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3203238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7C578-D298-E45A-D228-387E196C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Hypotheses of a One Sample T-test</a:t>
            </a:r>
          </a:p>
        </p:txBody>
      </p:sp>
      <p:pic>
        <p:nvPicPr>
          <p:cNvPr id="43" name="Picture 42" descr="A black and white map with blue people icons&#10;&#10;AI-generated content may be incorrect.">
            <a:extLst>
              <a:ext uri="{FF2B5EF4-FFF2-40B4-BE49-F238E27FC236}">
                <a16:creationId xmlns:a16="http://schemas.microsoft.com/office/drawing/2014/main" id="{10C62EF0-DD57-1E72-5AEE-057ABB0C5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98722"/>
            <a:ext cx="4502770" cy="2160000"/>
          </a:xfrm>
          <a:prstGeom prst="rect">
            <a:avLst/>
          </a:prstGeom>
        </p:spPr>
      </p:pic>
      <p:pic>
        <p:nvPicPr>
          <p:cNvPr id="45" name="Picture 44" descr="A map of the united states with blue people&#10;&#10;AI-generated content may be incorrect.">
            <a:extLst>
              <a:ext uri="{FF2B5EF4-FFF2-40B4-BE49-F238E27FC236}">
                <a16:creationId xmlns:a16="http://schemas.microsoft.com/office/drawing/2014/main" id="{5B869DFF-4B61-BBA3-1D5E-93A1D5603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843" y="3871631"/>
            <a:ext cx="3974534" cy="2160000"/>
          </a:xfrm>
          <a:prstGeom prst="rect">
            <a:avLst/>
          </a:prstGeom>
        </p:spPr>
      </p:pic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834879D9-2145-4C80-2D98-019FD1BC5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99308"/>
            <a:ext cx="4527014" cy="869335"/>
          </a:xfrm>
          <a:ln w="5715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PH" dirty="0"/>
              <a:t>The sample mean is</a:t>
            </a:r>
          </a:p>
          <a:p>
            <a:pPr marL="0" indent="0">
              <a:buNone/>
            </a:pPr>
            <a:r>
              <a:rPr lang="en-PH" dirty="0"/>
              <a:t>equal to the reference value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2FF8D77-73C1-DED2-6C08-CB677C38ABDF}"/>
              </a:ext>
            </a:extLst>
          </p:cNvPr>
          <p:cNvSpPr txBox="1">
            <a:spLocks/>
          </p:cNvSpPr>
          <p:nvPr/>
        </p:nvSpPr>
        <p:spPr>
          <a:xfrm>
            <a:off x="838200" y="2151932"/>
            <a:ext cx="2929569" cy="49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b="1" dirty="0"/>
              <a:t>Null Hypothesis: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C670E3C3-56DD-D0F8-8E9D-284EA3EB99C3}"/>
              </a:ext>
            </a:extLst>
          </p:cNvPr>
          <p:cNvSpPr txBox="1">
            <a:spLocks/>
          </p:cNvSpPr>
          <p:nvPr/>
        </p:nvSpPr>
        <p:spPr>
          <a:xfrm>
            <a:off x="7005809" y="2151932"/>
            <a:ext cx="4113795" cy="4995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b="1" dirty="0"/>
              <a:t>Alternative Hypothesis: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54AC7F2B-7081-A37B-53B7-3156186CA325}"/>
              </a:ext>
            </a:extLst>
          </p:cNvPr>
          <p:cNvSpPr txBox="1">
            <a:spLocks/>
          </p:cNvSpPr>
          <p:nvPr/>
        </p:nvSpPr>
        <p:spPr>
          <a:xfrm>
            <a:off x="7005809" y="2699308"/>
            <a:ext cx="4815290" cy="869335"/>
          </a:xfrm>
          <a:prstGeom prst="rect">
            <a:avLst/>
          </a:prstGeom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2600" dirty="0"/>
              <a:t>The sample mean is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PH" sz="2600" dirty="0"/>
              <a:t>unequal to the reference value</a:t>
            </a:r>
          </a:p>
        </p:txBody>
      </p:sp>
    </p:spTree>
    <p:extLst>
      <p:ext uri="{BB962C8B-B14F-4D97-AF65-F5344CB8AC3E}">
        <p14:creationId xmlns:p14="http://schemas.microsoft.com/office/powerpoint/2010/main" val="22577237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984BA-CE19-E6A4-7352-C00B01242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68755-E652-ADA3-358F-83B382DEC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000" dirty="0"/>
              <a:t>Hypotheses of a Independent Samples T-test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60499E5A-09B7-FDC7-5EF3-FBAB4D70C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99308"/>
            <a:ext cx="4527014" cy="869335"/>
          </a:xfrm>
          <a:ln w="5715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PH" dirty="0"/>
              <a:t>The means values in both</a:t>
            </a:r>
          </a:p>
          <a:p>
            <a:pPr marL="0" indent="0">
              <a:buNone/>
            </a:pPr>
            <a:r>
              <a:rPr lang="en-PH" dirty="0"/>
              <a:t>groups are the same.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14FDE6A1-5136-C7A9-56C1-88AF63E23A9A}"/>
              </a:ext>
            </a:extLst>
          </p:cNvPr>
          <p:cNvSpPr txBox="1">
            <a:spLocks/>
          </p:cNvSpPr>
          <p:nvPr/>
        </p:nvSpPr>
        <p:spPr>
          <a:xfrm>
            <a:off x="838200" y="2151932"/>
            <a:ext cx="2929569" cy="49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b="1" dirty="0"/>
              <a:t>Null Hypothesis: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4AC810EC-45B3-D672-82E1-8C92A8C4603B}"/>
              </a:ext>
            </a:extLst>
          </p:cNvPr>
          <p:cNvSpPr txBox="1">
            <a:spLocks/>
          </p:cNvSpPr>
          <p:nvPr/>
        </p:nvSpPr>
        <p:spPr>
          <a:xfrm>
            <a:off x="7005809" y="2151932"/>
            <a:ext cx="4113795" cy="4995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b="1" dirty="0"/>
              <a:t>Alternative Hypothesis: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370CD3F7-0115-DD07-395F-48C50C20232E}"/>
              </a:ext>
            </a:extLst>
          </p:cNvPr>
          <p:cNvSpPr txBox="1">
            <a:spLocks/>
          </p:cNvSpPr>
          <p:nvPr/>
        </p:nvSpPr>
        <p:spPr>
          <a:xfrm>
            <a:off x="7005809" y="2699308"/>
            <a:ext cx="4815290" cy="869335"/>
          </a:xfrm>
          <a:prstGeom prst="rect">
            <a:avLst/>
          </a:prstGeom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2400" dirty="0"/>
              <a:t>The means values in both</a:t>
            </a:r>
          </a:p>
          <a:p>
            <a:pPr marL="0" indent="0">
              <a:buNone/>
            </a:pPr>
            <a:r>
              <a:rPr lang="en-PH" sz="2400" dirty="0"/>
              <a:t>groups are not equal.</a:t>
            </a:r>
          </a:p>
        </p:txBody>
      </p:sp>
      <p:pic>
        <p:nvPicPr>
          <p:cNvPr id="3" name="Graphic 2" descr="Man with solid fill">
            <a:extLst>
              <a:ext uri="{FF2B5EF4-FFF2-40B4-BE49-F238E27FC236}">
                <a16:creationId xmlns:a16="http://schemas.microsoft.com/office/drawing/2014/main" id="{37F43638-6DC2-9842-A51B-171903034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935" y="4812973"/>
            <a:ext cx="720000" cy="720000"/>
          </a:xfrm>
          <a:prstGeom prst="rect">
            <a:avLst/>
          </a:prstGeom>
        </p:spPr>
      </p:pic>
      <p:pic>
        <p:nvPicPr>
          <p:cNvPr id="4" name="Graphic 3" descr="Man with solid fill">
            <a:extLst>
              <a:ext uri="{FF2B5EF4-FFF2-40B4-BE49-F238E27FC236}">
                <a16:creationId xmlns:a16="http://schemas.microsoft.com/office/drawing/2014/main" id="{1BD1E7FA-8AC8-EC70-2922-ECA828F52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040" y="4563816"/>
            <a:ext cx="720000" cy="720000"/>
          </a:xfrm>
          <a:prstGeom prst="rect">
            <a:avLst/>
          </a:prstGeom>
        </p:spPr>
      </p:pic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6D588BA4-E863-7317-AA57-8FE84F045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940" y="5401890"/>
            <a:ext cx="720000" cy="720000"/>
          </a:xfrm>
          <a:prstGeom prst="rect">
            <a:avLst/>
          </a:prstGeom>
        </p:spPr>
      </p:pic>
      <p:pic>
        <p:nvPicPr>
          <p:cNvPr id="6" name="Graphic 5" descr="Man with solid fill">
            <a:extLst>
              <a:ext uri="{FF2B5EF4-FFF2-40B4-BE49-F238E27FC236}">
                <a16:creationId xmlns:a16="http://schemas.microsoft.com/office/drawing/2014/main" id="{27E485C7-7B38-4485-F520-CD24DED87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7676" y="5216713"/>
            <a:ext cx="720000" cy="720000"/>
          </a:xfrm>
          <a:prstGeom prst="rect">
            <a:avLst/>
          </a:prstGeom>
        </p:spPr>
      </p:pic>
      <p:pic>
        <p:nvPicPr>
          <p:cNvPr id="7" name="Graphic 6" descr="Man with solid fill">
            <a:extLst>
              <a:ext uri="{FF2B5EF4-FFF2-40B4-BE49-F238E27FC236}">
                <a16:creationId xmlns:a16="http://schemas.microsoft.com/office/drawing/2014/main" id="{4A5516A8-7115-EAE2-5809-B08F6AE5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5977" y="4223133"/>
            <a:ext cx="720000" cy="720000"/>
          </a:xfrm>
          <a:prstGeom prst="rect">
            <a:avLst/>
          </a:prstGeom>
        </p:spPr>
      </p:pic>
      <p:pic>
        <p:nvPicPr>
          <p:cNvPr id="8" name="Graphic 7" descr="Man with solid fill">
            <a:extLst>
              <a:ext uri="{FF2B5EF4-FFF2-40B4-BE49-F238E27FC236}">
                <a16:creationId xmlns:a16="http://schemas.microsoft.com/office/drawing/2014/main" id="{CF3AE317-5B46-AB7E-703A-F040B3833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802" y="3935131"/>
            <a:ext cx="720000" cy="720000"/>
          </a:xfrm>
          <a:prstGeom prst="rect">
            <a:avLst/>
          </a:prstGeom>
        </p:spPr>
      </p:pic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650F1D86-FB39-87E3-98FF-FA17BD23F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3627" y="4576334"/>
            <a:ext cx="720000" cy="720000"/>
          </a:xfrm>
          <a:prstGeom prst="rect">
            <a:avLst/>
          </a:prstGeom>
        </p:spPr>
      </p:pic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A67FCB79-8462-9632-D8BD-D87F67C6D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040" y="5238322"/>
            <a:ext cx="720000" cy="720000"/>
          </a:xfrm>
          <a:prstGeom prst="rect">
            <a:avLst/>
          </a:prstGeom>
        </p:spPr>
      </p:pic>
      <p:pic>
        <p:nvPicPr>
          <p:cNvPr id="11" name="Graphic 10" descr="Man with solid fill">
            <a:extLst>
              <a:ext uri="{FF2B5EF4-FFF2-40B4-BE49-F238E27FC236}">
                <a16:creationId xmlns:a16="http://schemas.microsoft.com/office/drawing/2014/main" id="{2F723264-1860-0393-372F-3BADEFD87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9612" y="4142578"/>
            <a:ext cx="720000" cy="720000"/>
          </a:xfrm>
          <a:prstGeom prst="rect">
            <a:avLst/>
          </a:prstGeom>
        </p:spPr>
      </p:pic>
      <p:pic>
        <p:nvPicPr>
          <p:cNvPr id="12" name="Graphic 11" descr="Man with solid fill">
            <a:extLst>
              <a:ext uri="{FF2B5EF4-FFF2-40B4-BE49-F238E27FC236}">
                <a16:creationId xmlns:a16="http://schemas.microsoft.com/office/drawing/2014/main" id="{E90E6E1C-E1BC-7B22-53C9-97AA04EDE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2675" y="5500635"/>
            <a:ext cx="720000" cy="720000"/>
          </a:xfrm>
          <a:prstGeom prst="rect">
            <a:avLst/>
          </a:prstGeom>
        </p:spPr>
      </p:pic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2030CC87-04B3-2BEE-35D4-767A7CD5C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2850" y="4837670"/>
            <a:ext cx="720000" cy="720000"/>
          </a:xfrm>
          <a:prstGeom prst="rect">
            <a:avLst/>
          </a:prstGeom>
        </p:spPr>
      </p:pic>
      <p:pic>
        <p:nvPicPr>
          <p:cNvPr id="14" name="Graphic 13" descr="Man with solid fill">
            <a:extLst>
              <a:ext uri="{FF2B5EF4-FFF2-40B4-BE49-F238E27FC236}">
                <a16:creationId xmlns:a16="http://schemas.microsoft.com/office/drawing/2014/main" id="{4122A571-E246-E16C-E798-8F9600FB2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2675" y="5252255"/>
            <a:ext cx="720000" cy="720000"/>
          </a:xfrm>
          <a:prstGeom prst="rect">
            <a:avLst/>
          </a:prstGeom>
        </p:spPr>
      </p:pic>
      <p:pic>
        <p:nvPicPr>
          <p:cNvPr id="15" name="Graphic 14" descr="Man with solid fill">
            <a:extLst>
              <a:ext uri="{FF2B5EF4-FFF2-40B4-BE49-F238E27FC236}">
                <a16:creationId xmlns:a16="http://schemas.microsoft.com/office/drawing/2014/main" id="{184E9BD0-1A6B-BC7C-9F70-84E734FE5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8907" y="5300534"/>
            <a:ext cx="720000" cy="720000"/>
          </a:xfrm>
          <a:prstGeom prst="rect">
            <a:avLst/>
          </a:prstGeom>
        </p:spPr>
      </p:pic>
      <p:pic>
        <p:nvPicPr>
          <p:cNvPr id="16" name="Graphic 15" descr="Man with solid fill">
            <a:extLst>
              <a:ext uri="{FF2B5EF4-FFF2-40B4-BE49-F238E27FC236}">
                <a16:creationId xmlns:a16="http://schemas.microsoft.com/office/drawing/2014/main" id="{3FB4C51A-0689-E6C4-1CE8-7DB239133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8492" y="4054484"/>
            <a:ext cx="720000" cy="720000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F8BFFE3F-DE35-CC6A-429F-F8E0D0AB5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1599" y="4582708"/>
            <a:ext cx="720000" cy="720000"/>
          </a:xfrm>
          <a:prstGeom prst="rect">
            <a:avLst/>
          </a:prstGeom>
        </p:spPr>
      </p:pic>
      <p:pic>
        <p:nvPicPr>
          <p:cNvPr id="18" name="Graphic 17" descr="Man with solid fill">
            <a:extLst>
              <a:ext uri="{FF2B5EF4-FFF2-40B4-BE49-F238E27FC236}">
                <a16:creationId xmlns:a16="http://schemas.microsoft.com/office/drawing/2014/main" id="{7A89C6ED-C7E5-96EE-94FF-E1AA82303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0462" y="4690371"/>
            <a:ext cx="720000" cy="7200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C30C22-FC4C-317D-1B59-A48F66FDC9F2}"/>
              </a:ext>
            </a:extLst>
          </p:cNvPr>
          <p:cNvCxnSpPr>
            <a:cxnSpLocks/>
          </p:cNvCxnSpPr>
          <p:nvPr/>
        </p:nvCxnSpPr>
        <p:spPr>
          <a:xfrm>
            <a:off x="517095" y="4955320"/>
            <a:ext cx="4378430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CAA9B7BB-FB45-A0DB-258D-CC0DEDF23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57" y="4663641"/>
            <a:ext cx="720000" cy="720000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A120D163-9089-C057-D237-97A938EEF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7262" y="4414484"/>
            <a:ext cx="720000" cy="720000"/>
          </a:xfrm>
          <a:prstGeom prst="rect">
            <a:avLst/>
          </a:prstGeom>
        </p:spPr>
      </p:pic>
      <p:pic>
        <p:nvPicPr>
          <p:cNvPr id="24" name="Graphic 23" descr="Man with solid fill">
            <a:extLst>
              <a:ext uri="{FF2B5EF4-FFF2-40B4-BE49-F238E27FC236}">
                <a16:creationId xmlns:a16="http://schemas.microsoft.com/office/drawing/2014/main" id="{13BC68B8-1AB0-9F81-0F8B-840A836F0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9162" y="5252558"/>
            <a:ext cx="720000" cy="720000"/>
          </a:xfrm>
          <a:prstGeom prst="rect">
            <a:avLst/>
          </a:prstGeom>
        </p:spPr>
      </p:pic>
      <p:pic>
        <p:nvPicPr>
          <p:cNvPr id="25" name="Graphic 24" descr="Man with solid fill">
            <a:extLst>
              <a:ext uri="{FF2B5EF4-FFF2-40B4-BE49-F238E27FC236}">
                <a16:creationId xmlns:a16="http://schemas.microsoft.com/office/drawing/2014/main" id="{71055FAE-9251-BE6B-06F7-5728A100D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9898" y="5067381"/>
            <a:ext cx="720000" cy="720000"/>
          </a:xfrm>
          <a:prstGeom prst="rect">
            <a:avLst/>
          </a:prstGeom>
        </p:spPr>
      </p:pic>
      <p:pic>
        <p:nvPicPr>
          <p:cNvPr id="26" name="Graphic 25" descr="Man with solid fill">
            <a:extLst>
              <a:ext uri="{FF2B5EF4-FFF2-40B4-BE49-F238E27FC236}">
                <a16:creationId xmlns:a16="http://schemas.microsoft.com/office/drawing/2014/main" id="{ED4E5738-DF49-350D-5158-40BF0468B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8199" y="4073801"/>
            <a:ext cx="720000" cy="720000"/>
          </a:xfrm>
          <a:prstGeom prst="rect">
            <a:avLst/>
          </a:prstGeom>
        </p:spPr>
      </p:pic>
      <p:pic>
        <p:nvPicPr>
          <p:cNvPr id="27" name="Graphic 26" descr="Man with solid fill">
            <a:extLst>
              <a:ext uri="{FF2B5EF4-FFF2-40B4-BE49-F238E27FC236}">
                <a16:creationId xmlns:a16="http://schemas.microsoft.com/office/drawing/2014/main" id="{372897B0-1B4C-E32F-7536-B59A527A3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0024" y="3785799"/>
            <a:ext cx="720000" cy="720000"/>
          </a:xfrm>
          <a:prstGeom prst="rect">
            <a:avLst/>
          </a:prstGeom>
        </p:spPr>
      </p:pic>
      <p:pic>
        <p:nvPicPr>
          <p:cNvPr id="28" name="Graphic 27" descr="Man with solid fill">
            <a:extLst>
              <a:ext uri="{FF2B5EF4-FFF2-40B4-BE49-F238E27FC236}">
                <a16:creationId xmlns:a16="http://schemas.microsoft.com/office/drawing/2014/main" id="{2E4FA054-2E09-71C7-B618-28278F74A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05849" y="4427002"/>
            <a:ext cx="720000" cy="720000"/>
          </a:xfrm>
          <a:prstGeom prst="rect">
            <a:avLst/>
          </a:prstGeom>
        </p:spPr>
      </p:pic>
      <p:pic>
        <p:nvPicPr>
          <p:cNvPr id="29" name="Graphic 28" descr="Man with solid fill">
            <a:extLst>
              <a:ext uri="{FF2B5EF4-FFF2-40B4-BE49-F238E27FC236}">
                <a16:creationId xmlns:a16="http://schemas.microsoft.com/office/drawing/2014/main" id="{FDE7E4FF-3BA0-D334-534C-AB285110D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8262" y="5088990"/>
            <a:ext cx="720000" cy="720000"/>
          </a:xfrm>
          <a:prstGeom prst="rect">
            <a:avLst/>
          </a:prstGeom>
        </p:spPr>
      </p:pic>
      <p:pic>
        <p:nvPicPr>
          <p:cNvPr id="30" name="Graphic 29" descr="Man with solid fill">
            <a:extLst>
              <a:ext uri="{FF2B5EF4-FFF2-40B4-BE49-F238E27FC236}">
                <a16:creationId xmlns:a16="http://schemas.microsoft.com/office/drawing/2014/main" id="{D94F0E9D-5477-1E8F-8C39-0DFA1D5F7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4198" y="4595320"/>
            <a:ext cx="720000" cy="720000"/>
          </a:xfrm>
          <a:prstGeom prst="rect">
            <a:avLst/>
          </a:prstGeom>
        </p:spPr>
      </p:pic>
      <p:pic>
        <p:nvPicPr>
          <p:cNvPr id="31" name="Graphic 30" descr="Man with solid fill">
            <a:extLst>
              <a:ext uri="{FF2B5EF4-FFF2-40B4-BE49-F238E27FC236}">
                <a16:creationId xmlns:a16="http://schemas.microsoft.com/office/drawing/2014/main" id="{C461372C-1FEB-0AE7-F0D9-777871C200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7261" y="5953377"/>
            <a:ext cx="720000" cy="720000"/>
          </a:xfrm>
          <a:prstGeom prst="rect">
            <a:avLst/>
          </a:prstGeom>
        </p:spPr>
      </p:pic>
      <p:pic>
        <p:nvPicPr>
          <p:cNvPr id="32" name="Graphic 31" descr="Man with solid fill">
            <a:extLst>
              <a:ext uri="{FF2B5EF4-FFF2-40B4-BE49-F238E27FC236}">
                <a16:creationId xmlns:a16="http://schemas.microsoft.com/office/drawing/2014/main" id="{7332BD63-7367-2B25-9D32-4A8AC6039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7436" y="5290412"/>
            <a:ext cx="720000" cy="720000"/>
          </a:xfrm>
          <a:prstGeom prst="rect">
            <a:avLst/>
          </a:prstGeom>
        </p:spPr>
      </p:pic>
      <p:pic>
        <p:nvPicPr>
          <p:cNvPr id="33" name="Graphic 32" descr="Man with solid fill">
            <a:extLst>
              <a:ext uri="{FF2B5EF4-FFF2-40B4-BE49-F238E27FC236}">
                <a16:creationId xmlns:a16="http://schemas.microsoft.com/office/drawing/2014/main" id="{2A47C299-2802-6610-2C1A-5369077D0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07261" y="5704997"/>
            <a:ext cx="720000" cy="720000"/>
          </a:xfrm>
          <a:prstGeom prst="rect">
            <a:avLst/>
          </a:prstGeom>
        </p:spPr>
      </p:pic>
      <p:pic>
        <p:nvPicPr>
          <p:cNvPr id="34" name="Graphic 33" descr="Man with solid fill">
            <a:extLst>
              <a:ext uri="{FF2B5EF4-FFF2-40B4-BE49-F238E27FC236}">
                <a16:creationId xmlns:a16="http://schemas.microsoft.com/office/drawing/2014/main" id="{1A611B2A-E4AD-CBA3-E85B-919B50D74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93493" y="5753276"/>
            <a:ext cx="720000" cy="720000"/>
          </a:xfrm>
          <a:prstGeom prst="rect">
            <a:avLst/>
          </a:prstGeom>
        </p:spPr>
      </p:pic>
      <p:pic>
        <p:nvPicPr>
          <p:cNvPr id="35" name="Graphic 34" descr="Man with solid fill">
            <a:extLst>
              <a:ext uri="{FF2B5EF4-FFF2-40B4-BE49-F238E27FC236}">
                <a16:creationId xmlns:a16="http://schemas.microsoft.com/office/drawing/2014/main" id="{DDA27904-B16A-9D00-2C2B-99C5EDBE1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3078" y="4507226"/>
            <a:ext cx="720000" cy="720000"/>
          </a:xfrm>
          <a:prstGeom prst="rect">
            <a:avLst/>
          </a:prstGeom>
        </p:spPr>
      </p:pic>
      <p:pic>
        <p:nvPicPr>
          <p:cNvPr id="36" name="Graphic 35" descr="Man with solid fill">
            <a:extLst>
              <a:ext uri="{FF2B5EF4-FFF2-40B4-BE49-F238E27FC236}">
                <a16:creationId xmlns:a16="http://schemas.microsoft.com/office/drawing/2014/main" id="{5076DFD6-185C-5EFB-70F9-2C71DEEA7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6185" y="5035450"/>
            <a:ext cx="720000" cy="720000"/>
          </a:xfrm>
          <a:prstGeom prst="rect">
            <a:avLst/>
          </a:prstGeom>
        </p:spPr>
      </p:pic>
      <p:pic>
        <p:nvPicPr>
          <p:cNvPr id="37" name="Graphic 36" descr="Man with solid fill">
            <a:extLst>
              <a:ext uri="{FF2B5EF4-FFF2-40B4-BE49-F238E27FC236}">
                <a16:creationId xmlns:a16="http://schemas.microsoft.com/office/drawing/2014/main" id="{2CB5191A-107A-769E-4AD7-DA5F119DD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5048" y="5143113"/>
            <a:ext cx="720000" cy="72000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BE5D55-70F6-444B-F5D0-F4AD4295E2D3}"/>
              </a:ext>
            </a:extLst>
          </p:cNvPr>
          <p:cNvCxnSpPr>
            <a:cxnSpLocks/>
          </p:cNvCxnSpPr>
          <p:nvPr/>
        </p:nvCxnSpPr>
        <p:spPr>
          <a:xfrm>
            <a:off x="6396642" y="4805988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385A82-9CC1-7E42-371C-E797E0110015}"/>
              </a:ext>
            </a:extLst>
          </p:cNvPr>
          <p:cNvCxnSpPr>
            <a:cxnSpLocks/>
          </p:cNvCxnSpPr>
          <p:nvPr/>
        </p:nvCxnSpPr>
        <p:spPr>
          <a:xfrm>
            <a:off x="9173672" y="5530905"/>
            <a:ext cx="3207527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1279F14-E4E3-09D7-B4BF-5597147203F2}"/>
              </a:ext>
            </a:extLst>
          </p:cNvPr>
          <p:cNvCxnSpPr>
            <a:cxnSpLocks/>
          </p:cNvCxnSpPr>
          <p:nvPr/>
        </p:nvCxnSpPr>
        <p:spPr>
          <a:xfrm>
            <a:off x="9210729" y="4805988"/>
            <a:ext cx="0" cy="660595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1111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2DA67-35E5-180C-31DA-66AECE527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DD0D0-EA7C-A1B4-143D-9AAE6E48A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000" dirty="0"/>
              <a:t>Hypotheses of a Paired Samples T-test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C4745CC6-BF76-F62B-AB30-8477C73E5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99308"/>
            <a:ext cx="4527014" cy="869335"/>
          </a:xfrm>
          <a:ln w="571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/>
              <a:t>The mean of the difference between the pairs is zero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CCBF220-11EC-475C-9849-8DB611666E8C}"/>
              </a:ext>
            </a:extLst>
          </p:cNvPr>
          <p:cNvSpPr txBox="1">
            <a:spLocks/>
          </p:cNvSpPr>
          <p:nvPr/>
        </p:nvSpPr>
        <p:spPr>
          <a:xfrm>
            <a:off x="838200" y="2151932"/>
            <a:ext cx="2929569" cy="49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b="1" dirty="0"/>
              <a:t>Null Hypothesis: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4A4368B7-E5B1-3683-2CD9-9E58636D1189}"/>
              </a:ext>
            </a:extLst>
          </p:cNvPr>
          <p:cNvSpPr txBox="1">
            <a:spLocks/>
          </p:cNvSpPr>
          <p:nvPr/>
        </p:nvSpPr>
        <p:spPr>
          <a:xfrm>
            <a:off x="7005809" y="2151932"/>
            <a:ext cx="4113795" cy="4995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b="1" dirty="0"/>
              <a:t>Alternative Hypothesis: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5AFFF9AE-170B-CE49-F62E-93EC9AAFB24C}"/>
              </a:ext>
            </a:extLst>
          </p:cNvPr>
          <p:cNvSpPr txBox="1">
            <a:spLocks/>
          </p:cNvSpPr>
          <p:nvPr/>
        </p:nvSpPr>
        <p:spPr>
          <a:xfrm>
            <a:off x="7005809" y="2699308"/>
            <a:ext cx="4815290" cy="869335"/>
          </a:xfrm>
          <a:prstGeom prst="rect">
            <a:avLst/>
          </a:prstGeom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2400" dirty="0"/>
              <a:t>The mean of the difference between the pairs is not zero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EAF707-1ED8-CFC1-9679-8A0424BA171B}"/>
              </a:ext>
            </a:extLst>
          </p:cNvPr>
          <p:cNvCxnSpPr>
            <a:cxnSpLocks/>
          </p:cNvCxnSpPr>
          <p:nvPr/>
        </p:nvCxnSpPr>
        <p:spPr>
          <a:xfrm>
            <a:off x="1734862" y="4455835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blue calendar with white numbers&#10;&#10;AI-generated content may be incorrect.">
            <a:extLst>
              <a:ext uri="{FF2B5EF4-FFF2-40B4-BE49-F238E27FC236}">
                <a16:creationId xmlns:a16="http://schemas.microsoft.com/office/drawing/2014/main" id="{15F88D87-4957-EB49-C4C9-508471BA7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353" y="3617052"/>
            <a:ext cx="960000" cy="72000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B0C8400-7643-1969-1716-4385D21C313C}"/>
              </a:ext>
            </a:extLst>
          </p:cNvPr>
          <p:cNvCxnSpPr>
            <a:cxnSpLocks/>
          </p:cNvCxnSpPr>
          <p:nvPr/>
        </p:nvCxnSpPr>
        <p:spPr>
          <a:xfrm>
            <a:off x="1734862" y="5322610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8A49D-6368-ADAE-F687-EF94E123F9F2}"/>
              </a:ext>
            </a:extLst>
          </p:cNvPr>
          <p:cNvCxnSpPr>
            <a:cxnSpLocks/>
          </p:cNvCxnSpPr>
          <p:nvPr/>
        </p:nvCxnSpPr>
        <p:spPr>
          <a:xfrm>
            <a:off x="1734862" y="6151285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EBD63277-B713-6E31-B5B5-D404E800A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90" y="3887052"/>
            <a:ext cx="900000" cy="900000"/>
          </a:xfrm>
          <a:prstGeom prst="rect">
            <a:avLst/>
          </a:prstGeom>
        </p:spPr>
      </p:pic>
      <p:pic>
        <p:nvPicPr>
          <p:cNvPr id="45" name="Picture 44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69F52696-E48D-8532-AB0D-B63869B4E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90" y="4846443"/>
            <a:ext cx="900000" cy="900000"/>
          </a:xfrm>
          <a:prstGeom prst="rect">
            <a:avLst/>
          </a:prstGeom>
        </p:spPr>
      </p:pic>
      <p:pic>
        <p:nvPicPr>
          <p:cNvPr id="50" name="Picture 49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BB497445-C873-FF01-7F0B-35FA94D3A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90" y="5805835"/>
            <a:ext cx="900000" cy="900000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1CC2DB8-2C3B-A84C-6442-74687CD6ADD7}"/>
              </a:ext>
            </a:extLst>
          </p:cNvPr>
          <p:cNvCxnSpPr>
            <a:cxnSpLocks/>
          </p:cNvCxnSpPr>
          <p:nvPr/>
        </p:nvCxnSpPr>
        <p:spPr>
          <a:xfrm>
            <a:off x="8060771" y="4515226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A blue calendar with white numbers&#10;&#10;AI-generated content may be incorrect.">
            <a:extLst>
              <a:ext uri="{FF2B5EF4-FFF2-40B4-BE49-F238E27FC236}">
                <a16:creationId xmlns:a16="http://schemas.microsoft.com/office/drawing/2014/main" id="{7B9B9C7C-2434-0128-3181-26FDAA95B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1262" y="3676443"/>
            <a:ext cx="960000" cy="72000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C68A413-ED8D-0392-5F6C-5E2DA4F05D7E}"/>
              </a:ext>
            </a:extLst>
          </p:cNvPr>
          <p:cNvCxnSpPr>
            <a:cxnSpLocks/>
          </p:cNvCxnSpPr>
          <p:nvPr/>
        </p:nvCxnSpPr>
        <p:spPr>
          <a:xfrm>
            <a:off x="8060771" y="5382001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0BFEFC9-B98B-5E02-119C-10E6009E688E}"/>
              </a:ext>
            </a:extLst>
          </p:cNvPr>
          <p:cNvCxnSpPr>
            <a:cxnSpLocks/>
          </p:cNvCxnSpPr>
          <p:nvPr/>
        </p:nvCxnSpPr>
        <p:spPr>
          <a:xfrm>
            <a:off x="8060771" y="6210676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818B3D33-D073-5E4A-C123-D77862F93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699" y="3946443"/>
            <a:ext cx="900000" cy="900000"/>
          </a:xfrm>
          <a:prstGeom prst="rect">
            <a:avLst/>
          </a:prstGeom>
        </p:spPr>
      </p:pic>
      <p:pic>
        <p:nvPicPr>
          <p:cNvPr id="70" name="Picture 69" descr="A black and white image of a person flexing his muscles&#10;&#10;AI-generated content may be incorrect.">
            <a:extLst>
              <a:ext uri="{FF2B5EF4-FFF2-40B4-BE49-F238E27FC236}">
                <a16:creationId xmlns:a16="http://schemas.microsoft.com/office/drawing/2014/main" id="{D33A3030-215A-2225-3CA7-82F932DAC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5825" y="3946443"/>
            <a:ext cx="900000" cy="900000"/>
          </a:xfrm>
          <a:prstGeom prst="rect">
            <a:avLst/>
          </a:prstGeom>
        </p:spPr>
      </p:pic>
      <p:pic>
        <p:nvPicPr>
          <p:cNvPr id="71" name="Picture 70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5AF908C7-5E59-7206-5C1C-6BC950E3A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699" y="4905834"/>
            <a:ext cx="900000" cy="900000"/>
          </a:xfrm>
          <a:prstGeom prst="rect">
            <a:avLst/>
          </a:prstGeom>
        </p:spPr>
      </p:pic>
      <p:pic>
        <p:nvPicPr>
          <p:cNvPr id="72" name="Picture 71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F647ACC1-A0B7-60E8-1F77-2179347BF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699" y="5865226"/>
            <a:ext cx="900000" cy="900000"/>
          </a:xfrm>
          <a:prstGeom prst="rect">
            <a:avLst/>
          </a:prstGeom>
        </p:spPr>
      </p:pic>
      <p:pic>
        <p:nvPicPr>
          <p:cNvPr id="73" name="Picture 72" descr="A black and white image of a person flexing his muscles&#10;&#10;AI-generated content may be incorrect.">
            <a:extLst>
              <a:ext uri="{FF2B5EF4-FFF2-40B4-BE49-F238E27FC236}">
                <a16:creationId xmlns:a16="http://schemas.microsoft.com/office/drawing/2014/main" id="{990514EE-7D46-ACFC-FDD6-53C62C7C1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5825" y="4905834"/>
            <a:ext cx="900000" cy="900000"/>
          </a:xfrm>
          <a:prstGeom prst="rect">
            <a:avLst/>
          </a:prstGeom>
        </p:spPr>
      </p:pic>
      <p:pic>
        <p:nvPicPr>
          <p:cNvPr id="74" name="Picture 73" descr="A black and white image of a person flexing his muscles&#10;&#10;AI-generated content may be incorrect.">
            <a:extLst>
              <a:ext uri="{FF2B5EF4-FFF2-40B4-BE49-F238E27FC236}">
                <a16:creationId xmlns:a16="http://schemas.microsoft.com/office/drawing/2014/main" id="{960CEBA5-20AD-256F-0CA3-BA81257F4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5825" y="5865226"/>
            <a:ext cx="900000" cy="900000"/>
          </a:xfrm>
          <a:prstGeom prst="rect">
            <a:avLst/>
          </a:prstGeom>
        </p:spPr>
      </p:pic>
      <p:pic>
        <p:nvPicPr>
          <p:cNvPr id="75" name="Picture 74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6CD587B5-FC7F-4C2E-05E2-82F66CA31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98" y="3946443"/>
            <a:ext cx="900000" cy="900000"/>
          </a:xfrm>
          <a:prstGeom prst="rect">
            <a:avLst/>
          </a:prstGeom>
        </p:spPr>
      </p:pic>
      <p:pic>
        <p:nvPicPr>
          <p:cNvPr id="76" name="Picture 75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D0ED3516-3E31-AF0A-9860-9DD1D95E2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98" y="4905834"/>
            <a:ext cx="900000" cy="900000"/>
          </a:xfrm>
          <a:prstGeom prst="rect">
            <a:avLst/>
          </a:prstGeom>
        </p:spPr>
      </p:pic>
      <p:pic>
        <p:nvPicPr>
          <p:cNvPr id="77" name="Picture 76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A15EE31D-2A4F-9A54-CD1F-7A7A87733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98" y="5865226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10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C820F-ACD1-4BC7-847F-9C69546E6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D3B2-0640-9A12-A256-12590FDA5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/>
              <a:t>Inference Question: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/>
              <a:t>“Is there a statistically significant difference in mean exam scores between the two teachers’ classes?”</a:t>
            </a:r>
          </a:p>
        </p:txBody>
      </p:sp>
      <p:pic>
        <p:nvPicPr>
          <p:cNvPr id="7" name="Picture 6" descr="A teacher teaching students in a classroom&#10;&#10;AI-generated content may be incorrect.">
            <a:extLst>
              <a:ext uri="{FF2B5EF4-FFF2-40B4-BE49-F238E27FC236}">
                <a16:creationId xmlns:a16="http://schemas.microsoft.com/office/drawing/2014/main" id="{4D5B6EB5-CF3C-FAF0-4346-D015C8D4E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05" y="3914799"/>
            <a:ext cx="3492500" cy="2438400"/>
          </a:xfrm>
          <a:prstGeom prst="rect">
            <a:avLst/>
          </a:prstGeom>
        </p:spPr>
      </p:pic>
      <p:pic>
        <p:nvPicPr>
          <p:cNvPr id="9" name="Picture 8" descr="A group of kids sitting at a table with books&#10;&#10;AI-generated content may be incorrect.">
            <a:extLst>
              <a:ext uri="{FF2B5EF4-FFF2-40B4-BE49-F238E27FC236}">
                <a16:creationId xmlns:a16="http://schemas.microsoft.com/office/drawing/2014/main" id="{C94B9FE9-C832-13E1-CDB6-F20496FA5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697" y="4130699"/>
            <a:ext cx="38481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74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7C3986C-F055-8C2A-C110-785521B36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eacher teaching students in a classroom&#10;&#10;AI-generated content may be incorrect.">
            <a:extLst>
              <a:ext uri="{FF2B5EF4-FFF2-40B4-BE49-F238E27FC236}">
                <a16:creationId xmlns:a16="http://schemas.microsoft.com/office/drawing/2014/main" id="{E8A540C2-CBDC-5DEE-DA29-29253F28C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120" y="0"/>
            <a:ext cx="3492500" cy="2438400"/>
          </a:xfrm>
          <a:prstGeom prst="rect">
            <a:avLst/>
          </a:prstGeom>
        </p:spPr>
      </p:pic>
      <p:pic>
        <p:nvPicPr>
          <p:cNvPr id="6" name="Picture 5" descr="A group of kids sitting at a table with books&#10;&#10;AI-generated content may be incorrect.">
            <a:extLst>
              <a:ext uri="{FF2B5EF4-FFF2-40B4-BE49-F238E27FC236}">
                <a16:creationId xmlns:a16="http://schemas.microsoft.com/office/drawing/2014/main" id="{E8498D65-CAAE-B366-EB35-960E1ED48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212" y="0"/>
            <a:ext cx="3848100" cy="22225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2F8B1D6-3D7E-0828-D130-290D6EA8D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889161"/>
              </p:ext>
            </p:extLst>
          </p:nvPr>
        </p:nvGraphicFramePr>
        <p:xfrm>
          <a:off x="2579659" y="1691640"/>
          <a:ext cx="2854036" cy="5166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7018">
                  <a:extLst>
                    <a:ext uri="{9D8B030D-6E8A-4147-A177-3AD203B41FA5}">
                      <a16:colId xmlns:a16="http://schemas.microsoft.com/office/drawing/2014/main" val="3443013918"/>
                    </a:ext>
                  </a:extLst>
                </a:gridCol>
                <a:gridCol w="1427018">
                  <a:extLst>
                    <a:ext uri="{9D8B030D-6E8A-4147-A177-3AD203B41FA5}">
                      <a16:colId xmlns:a16="http://schemas.microsoft.com/office/drawing/2014/main" val="4046372858"/>
                    </a:ext>
                  </a:extLst>
                </a:gridCol>
              </a:tblGrid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Student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592337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192305"/>
                  </a:ext>
                </a:extLst>
              </a:tr>
              <a:tr h="15310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654221"/>
                  </a:ext>
                </a:extLst>
              </a:tr>
              <a:tr h="24119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428827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680882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445041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509275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872605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787644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753656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624617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278365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525212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858842"/>
                  </a:ext>
                </a:extLst>
              </a:tr>
              <a:tr h="24119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46455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7846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2269BFC-D9F9-CA70-4634-929BD8AC5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907301"/>
              </p:ext>
            </p:extLst>
          </p:nvPr>
        </p:nvGraphicFramePr>
        <p:xfrm>
          <a:off x="7656244" y="1691640"/>
          <a:ext cx="2854036" cy="5166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27018">
                  <a:extLst>
                    <a:ext uri="{9D8B030D-6E8A-4147-A177-3AD203B41FA5}">
                      <a16:colId xmlns:a16="http://schemas.microsoft.com/office/drawing/2014/main" val="3443013918"/>
                    </a:ext>
                  </a:extLst>
                </a:gridCol>
                <a:gridCol w="1427018">
                  <a:extLst>
                    <a:ext uri="{9D8B030D-6E8A-4147-A177-3AD203B41FA5}">
                      <a16:colId xmlns:a16="http://schemas.microsoft.com/office/drawing/2014/main" val="4046372858"/>
                    </a:ext>
                  </a:extLst>
                </a:gridCol>
              </a:tblGrid>
              <a:tr h="3055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Student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592337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192305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654221"/>
                  </a:ext>
                </a:extLst>
              </a:tr>
              <a:tr h="24119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428827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680882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445041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509275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872605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787644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753656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624617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278365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525212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858842"/>
                  </a:ext>
                </a:extLst>
              </a:tr>
              <a:tr h="24119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46455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78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99029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9C06A-C97D-AE52-BA84-DA53E350B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E796F-8B4C-A75F-CADF-88E433093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Choose the appropriate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7142E-44FA-2FC6-DD6A-A631387E9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1860258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/>
              <a:t>Inference Question: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/>
              <a:t>“Is there a statistically significant difference in mean exam scores between the two teachers’ classes?”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5A13EF-695E-8FC5-BB75-57477BF9B25B}"/>
              </a:ext>
            </a:extLst>
          </p:cNvPr>
          <p:cNvSpPr txBox="1">
            <a:spLocks/>
          </p:cNvSpPr>
          <p:nvPr/>
        </p:nvSpPr>
        <p:spPr>
          <a:xfrm>
            <a:off x="838200" y="4471269"/>
            <a:ext cx="7548418" cy="1860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dirty="0"/>
              <a:t>Because we are comparing the means of two groups, the appropriate test is the </a:t>
            </a:r>
            <a:r>
              <a:rPr lang="en-US" altLang="en-US" b="1" dirty="0"/>
              <a:t>independent samples T-test </a:t>
            </a:r>
          </a:p>
        </p:txBody>
      </p:sp>
      <p:pic>
        <p:nvPicPr>
          <p:cNvPr id="8" name="Picture 7" descr="A diagram of a sample test&#10;&#10;AI-generated content may be incorrect.">
            <a:extLst>
              <a:ext uri="{FF2B5EF4-FFF2-40B4-BE49-F238E27FC236}">
                <a16:creationId xmlns:a16="http://schemas.microsoft.com/office/drawing/2014/main" id="{291A3761-60F8-8B08-DB0F-8D530114EC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015" r="34773" b="49094"/>
          <a:stretch>
            <a:fillRect/>
          </a:stretch>
        </p:blipFill>
        <p:spPr>
          <a:xfrm>
            <a:off x="8386618" y="3953239"/>
            <a:ext cx="3805382" cy="289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0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B1751-CB2D-1064-FD40-2A1FC0E87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4073F-7102-A15A-A153-FFFC520BE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State the Hypotheses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75DE5F-3E43-ABCE-33C7-9A978404FA70}"/>
                  </a:ext>
                </a:extLst>
              </p:cNvPr>
              <p:cNvSpPr txBox="1"/>
              <p:nvPr/>
            </p:nvSpPr>
            <p:spPr>
              <a:xfrm>
                <a:off x="838200" y="2365102"/>
                <a:ext cx="10614891" cy="16312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sz="2500" b="1" dirty="0"/>
                  <a:t>Null hypothesis (</a:t>
                </a:r>
                <a14:m>
                  <m:oMath xmlns:m="http://schemas.openxmlformats.org/officeDocument/2006/math">
                    <m:r>
                      <a:rPr lang="en-US" sz="2500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500" b="1" i="1" dirty="0" smtClean="0">
                        <a:latin typeface="Cambria Math" panose="02040503050406030204" pitchFamily="18" charset="0"/>
                      </a:rPr>
                      <m:t>₀</m:t>
                    </m:r>
                  </m:oMath>
                </a14:m>
                <a:r>
                  <a:rPr lang="en-US" sz="2500" b="1" dirty="0"/>
                  <a:t>):</a:t>
                </a:r>
              </a:p>
              <a:p>
                <a:pPr marL="0" indent="0">
                  <a:buNone/>
                </a:pPr>
                <a:endParaRPr lang="en-US" sz="2500" b="1" dirty="0"/>
              </a:p>
              <a:p>
                <a:pPr marL="0" indent="0" algn="ctr">
                  <a:buNone/>
                </a:pPr>
                <a:r>
                  <a:rPr lang="en-GB" sz="2500" dirty="0"/>
                  <a:t>The mean exam scores of both classes are equal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5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l-GR" sz="25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sz="25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5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75DE5F-3E43-ABCE-33C7-9A978404F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65102"/>
                <a:ext cx="10614891" cy="1631216"/>
              </a:xfrm>
              <a:prstGeom prst="rect">
                <a:avLst/>
              </a:prstGeom>
              <a:blipFill>
                <a:blip r:embed="rId2"/>
                <a:stretch>
                  <a:fillRect t="-2256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19E26-F572-2009-26B7-6B359E380969}"/>
                  </a:ext>
                </a:extLst>
              </p:cNvPr>
              <p:cNvSpPr txBox="1"/>
              <p:nvPr/>
            </p:nvSpPr>
            <p:spPr>
              <a:xfrm>
                <a:off x="838200" y="4286173"/>
                <a:ext cx="10614891" cy="1631216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500" b="1" dirty="0"/>
                  <a:t>Alternative hypothesis (</a:t>
                </a:r>
                <a14:m>
                  <m:oMath xmlns:m="http://schemas.openxmlformats.org/officeDocument/2006/math">
                    <m:r>
                      <a:rPr lang="en-US" sz="2500" b="1" i="1" dirty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500" b="1" i="1" dirty="0">
                        <a:latin typeface="Cambria Math" panose="02040503050406030204" pitchFamily="18" charset="0"/>
                      </a:rPr>
                      <m:t>₁</m:t>
                    </m:r>
                  </m:oMath>
                </a14:m>
                <a:r>
                  <a:rPr lang="en-US" sz="2500" b="1" dirty="0"/>
                  <a:t>):</a:t>
                </a:r>
              </a:p>
              <a:p>
                <a:endParaRPr lang="en-US" sz="2500" b="1" dirty="0"/>
              </a:p>
              <a:p>
                <a:pPr algn="ctr"/>
                <a:r>
                  <a:rPr lang="en-GB" sz="2500" dirty="0"/>
                  <a:t>The mean exam scores of both classes are not equal </a:t>
                </a:r>
                <a:endParaRPr lang="en-GB" sz="25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5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5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l-GR" sz="2500" i="1" dirty="0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l-GR" sz="25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5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19E26-F572-2009-26B7-6B359E380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86173"/>
                <a:ext cx="10614891" cy="1631216"/>
              </a:xfrm>
              <a:prstGeom prst="rect">
                <a:avLst/>
              </a:prstGeom>
              <a:blipFill>
                <a:blip r:embed="rId3"/>
                <a:stretch>
                  <a:fillRect t="-2273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93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044F0-7472-DC88-A6DD-C322490C0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B2404-3841-304F-F53E-742F24D5F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Compute the means</a:t>
            </a:r>
          </a:p>
        </p:txBody>
      </p:sp>
      <p:pic>
        <p:nvPicPr>
          <p:cNvPr id="4" name="Picture 3" descr="A teacher teaching students in a classroom&#10;&#10;AI-generated content may be incorrect.">
            <a:extLst>
              <a:ext uri="{FF2B5EF4-FFF2-40B4-BE49-F238E27FC236}">
                <a16:creationId xmlns:a16="http://schemas.microsoft.com/office/drawing/2014/main" id="{9CFAADC7-01E4-FF01-BC64-E8ACFBB68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04" y="2612571"/>
            <a:ext cx="3492500" cy="2438400"/>
          </a:xfrm>
          <a:prstGeom prst="rect">
            <a:avLst/>
          </a:prstGeom>
        </p:spPr>
      </p:pic>
      <p:pic>
        <p:nvPicPr>
          <p:cNvPr id="7" name="Picture 6" descr="A group of kids sitting at a table with books&#10;&#10;AI-generated content may be incorrect.">
            <a:extLst>
              <a:ext uri="{FF2B5EF4-FFF2-40B4-BE49-F238E27FC236}">
                <a16:creationId xmlns:a16="http://schemas.microsoft.com/office/drawing/2014/main" id="{5C23C73D-7036-B77D-F1C9-43A74A97A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823" y="2612571"/>
            <a:ext cx="3848100" cy="22225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C6AB196-6D6D-F004-0BF0-F368DD9A9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642133"/>
              </p:ext>
            </p:extLst>
          </p:nvPr>
        </p:nvGraphicFramePr>
        <p:xfrm>
          <a:off x="2662143" y="4304211"/>
          <a:ext cx="2854036" cy="5166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7018">
                  <a:extLst>
                    <a:ext uri="{9D8B030D-6E8A-4147-A177-3AD203B41FA5}">
                      <a16:colId xmlns:a16="http://schemas.microsoft.com/office/drawing/2014/main" val="3443013918"/>
                    </a:ext>
                  </a:extLst>
                </a:gridCol>
                <a:gridCol w="1427018">
                  <a:extLst>
                    <a:ext uri="{9D8B030D-6E8A-4147-A177-3AD203B41FA5}">
                      <a16:colId xmlns:a16="http://schemas.microsoft.com/office/drawing/2014/main" val="4046372858"/>
                    </a:ext>
                  </a:extLst>
                </a:gridCol>
              </a:tblGrid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Student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592337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192305"/>
                  </a:ext>
                </a:extLst>
              </a:tr>
              <a:tr h="15310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654221"/>
                  </a:ext>
                </a:extLst>
              </a:tr>
              <a:tr h="24119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428827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680882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445041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509275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872605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787644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753656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624617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278365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525212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858842"/>
                  </a:ext>
                </a:extLst>
              </a:tr>
              <a:tr h="24119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46455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7846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BF9C6E1-0985-5764-75C5-2220751FE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535594"/>
              </p:ext>
            </p:extLst>
          </p:nvPr>
        </p:nvGraphicFramePr>
        <p:xfrm>
          <a:off x="7172855" y="4304211"/>
          <a:ext cx="2854036" cy="5166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27018">
                  <a:extLst>
                    <a:ext uri="{9D8B030D-6E8A-4147-A177-3AD203B41FA5}">
                      <a16:colId xmlns:a16="http://schemas.microsoft.com/office/drawing/2014/main" val="3443013918"/>
                    </a:ext>
                  </a:extLst>
                </a:gridCol>
                <a:gridCol w="1427018">
                  <a:extLst>
                    <a:ext uri="{9D8B030D-6E8A-4147-A177-3AD203B41FA5}">
                      <a16:colId xmlns:a16="http://schemas.microsoft.com/office/drawing/2014/main" val="4046372858"/>
                    </a:ext>
                  </a:extLst>
                </a:gridCol>
              </a:tblGrid>
              <a:tr h="3055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Student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592337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192305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654221"/>
                  </a:ext>
                </a:extLst>
              </a:tr>
              <a:tr h="24119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428827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680882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445041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509275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872605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787644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753656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624617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278365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525212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858842"/>
                  </a:ext>
                </a:extLst>
              </a:tr>
              <a:tr h="24119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46455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78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221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3163E-3248-A603-BDD1-44AA8EA66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454F378-3BF1-55AC-8F51-829FC16742E4}"/>
              </a:ext>
            </a:extLst>
          </p:cNvPr>
          <p:cNvGraphicFramePr/>
          <p:nvPr/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Graphic 7" descr="Man with solid fill">
            <a:extLst>
              <a:ext uri="{FF2B5EF4-FFF2-40B4-BE49-F238E27FC236}">
                <a16:creationId xmlns:a16="http://schemas.microsoft.com/office/drawing/2014/main" id="{7CBB8FEB-CC3D-5FF1-2D9B-82F64D490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5487" y="1444012"/>
            <a:ext cx="914400" cy="914400"/>
          </a:xfrm>
          <a:prstGeom prst="rect">
            <a:avLst/>
          </a:prstGeom>
        </p:spPr>
      </p:pic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57FAA8F8-B85C-D98F-B99A-AC6394DBE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5287" y="2414175"/>
            <a:ext cx="914400" cy="914400"/>
          </a:xfrm>
          <a:prstGeom prst="rect">
            <a:avLst/>
          </a:prstGeom>
        </p:spPr>
      </p:pic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DF922B8B-FD89-9BEB-6741-397CD95F4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9538" y="2414175"/>
            <a:ext cx="914400" cy="914400"/>
          </a:xfrm>
          <a:prstGeom prst="rect">
            <a:avLst/>
          </a:prstGeom>
        </p:spPr>
      </p:pic>
      <p:pic>
        <p:nvPicPr>
          <p:cNvPr id="11" name="Graphic 10" descr="Man with solid fill">
            <a:extLst>
              <a:ext uri="{FF2B5EF4-FFF2-40B4-BE49-F238E27FC236}">
                <a16:creationId xmlns:a16="http://schemas.microsoft.com/office/drawing/2014/main" id="{60A8CA86-A100-104F-01ED-3254A682B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3137" y="3267280"/>
            <a:ext cx="914400" cy="914400"/>
          </a:xfrm>
          <a:prstGeom prst="rect">
            <a:avLst/>
          </a:prstGeom>
        </p:spPr>
      </p:pic>
      <p:pic>
        <p:nvPicPr>
          <p:cNvPr id="12" name="Graphic 11" descr="Man with solid fill">
            <a:extLst>
              <a:ext uri="{FF2B5EF4-FFF2-40B4-BE49-F238E27FC236}">
                <a16:creationId xmlns:a16="http://schemas.microsoft.com/office/drawing/2014/main" id="{9B599801-8C4A-388A-6D70-085676EB2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7312" y="1085699"/>
            <a:ext cx="914400" cy="914400"/>
          </a:xfrm>
          <a:prstGeom prst="rect">
            <a:avLst/>
          </a:prstGeom>
        </p:spPr>
      </p:pic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9CDD3188-574F-72D3-689C-DD3BB5D07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0087" y="1498574"/>
            <a:ext cx="914400" cy="914400"/>
          </a:xfrm>
          <a:prstGeom prst="rect">
            <a:avLst/>
          </a:prstGeom>
        </p:spPr>
      </p:pic>
      <p:pic>
        <p:nvPicPr>
          <p:cNvPr id="14" name="Graphic 13" descr="Man with solid fill">
            <a:extLst>
              <a:ext uri="{FF2B5EF4-FFF2-40B4-BE49-F238E27FC236}">
                <a16:creationId xmlns:a16="http://schemas.microsoft.com/office/drawing/2014/main" id="{CE1DF7CF-9137-5E62-2690-22B77E151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53512" y="2051549"/>
            <a:ext cx="914400" cy="914400"/>
          </a:xfrm>
          <a:prstGeom prst="rect">
            <a:avLst/>
          </a:prstGeom>
        </p:spPr>
      </p:pic>
      <p:pic>
        <p:nvPicPr>
          <p:cNvPr id="15" name="Graphic 14" descr="Man with solid fill">
            <a:extLst>
              <a:ext uri="{FF2B5EF4-FFF2-40B4-BE49-F238E27FC236}">
                <a16:creationId xmlns:a16="http://schemas.microsoft.com/office/drawing/2014/main" id="{D7AECD1C-1543-F904-529F-5C6B0E467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0112" y="2871375"/>
            <a:ext cx="914400" cy="914400"/>
          </a:xfrm>
          <a:prstGeom prst="rect">
            <a:avLst/>
          </a:prstGeom>
        </p:spPr>
      </p:pic>
      <p:pic>
        <p:nvPicPr>
          <p:cNvPr id="16" name="Graphic 15" descr="Man with solid fill">
            <a:extLst>
              <a:ext uri="{FF2B5EF4-FFF2-40B4-BE49-F238E27FC236}">
                <a16:creationId xmlns:a16="http://schemas.microsoft.com/office/drawing/2014/main" id="{56A38259-E218-ADA6-FE1F-FD7E4D250A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5526" y="2816813"/>
            <a:ext cx="914400" cy="914400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58CDA36E-D5B5-7D2E-7B1D-6267BE874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9176" y="4062863"/>
            <a:ext cx="914400" cy="914400"/>
          </a:xfrm>
          <a:prstGeom prst="rect">
            <a:avLst/>
          </a:prstGeom>
        </p:spPr>
      </p:pic>
      <p:pic>
        <p:nvPicPr>
          <p:cNvPr id="18" name="Graphic 17" descr="Man with solid fill">
            <a:extLst>
              <a:ext uri="{FF2B5EF4-FFF2-40B4-BE49-F238E27FC236}">
                <a16:creationId xmlns:a16="http://schemas.microsoft.com/office/drawing/2014/main" id="{EF588C7E-8CD3-FEE3-59F9-A27793A0F3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79577" y="3786976"/>
            <a:ext cx="914400" cy="914400"/>
          </a:xfrm>
          <a:prstGeom prst="rect">
            <a:avLst/>
          </a:prstGeom>
        </p:spPr>
      </p:pic>
      <p:pic>
        <p:nvPicPr>
          <p:cNvPr id="19" name="Graphic 18" descr="Man with solid fill">
            <a:extLst>
              <a:ext uri="{FF2B5EF4-FFF2-40B4-BE49-F238E27FC236}">
                <a16:creationId xmlns:a16="http://schemas.microsoft.com/office/drawing/2014/main" id="{AF450FF5-0C78-AA7B-18BF-8F4CF192E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1151" y="4486049"/>
            <a:ext cx="914400" cy="914400"/>
          </a:xfrm>
          <a:prstGeom prst="rect">
            <a:avLst/>
          </a:prstGeom>
        </p:spPr>
      </p:pic>
      <p:pic>
        <p:nvPicPr>
          <p:cNvPr id="20" name="Graphic 19" descr="Man with solid fill">
            <a:extLst>
              <a:ext uri="{FF2B5EF4-FFF2-40B4-BE49-F238E27FC236}">
                <a16:creationId xmlns:a16="http://schemas.microsoft.com/office/drawing/2014/main" id="{80A5EF9F-22E6-D999-D61E-71F561DD61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7351" y="2458500"/>
            <a:ext cx="914400" cy="914400"/>
          </a:xfrm>
          <a:prstGeom prst="rect">
            <a:avLst/>
          </a:prstGeom>
        </p:spPr>
      </p:pic>
      <p:pic>
        <p:nvPicPr>
          <p:cNvPr id="21" name="Graphic 20" descr="Man with solid fill">
            <a:extLst>
              <a:ext uri="{FF2B5EF4-FFF2-40B4-BE49-F238E27FC236}">
                <a16:creationId xmlns:a16="http://schemas.microsoft.com/office/drawing/2014/main" id="{8373BFAD-4D8E-5EF2-FE59-61769F743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90126" y="2871375"/>
            <a:ext cx="914400" cy="914400"/>
          </a:xfrm>
          <a:prstGeom prst="rect">
            <a:avLst/>
          </a:prstGeom>
        </p:spPr>
      </p:pic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68608C38-1E0B-DF62-C34F-F3B4686B7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8326" y="3532014"/>
            <a:ext cx="914400" cy="914400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C7D02A23-C25D-11B6-565A-0153379C6A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7189" y="3639677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CF6D2E-D9E9-22E7-20F2-CB1B0581517B}"/>
              </a:ext>
            </a:extLst>
          </p:cNvPr>
          <p:cNvCxnSpPr>
            <a:cxnSpLocks/>
          </p:cNvCxnSpPr>
          <p:nvPr/>
        </p:nvCxnSpPr>
        <p:spPr>
          <a:xfrm>
            <a:off x="3406386" y="2588098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E69C074-4BFC-3243-5E56-53FCACA68372}"/>
              </a:ext>
            </a:extLst>
          </p:cNvPr>
          <p:cNvCxnSpPr>
            <a:cxnSpLocks/>
          </p:cNvCxnSpPr>
          <p:nvPr/>
        </p:nvCxnSpPr>
        <p:spPr>
          <a:xfrm>
            <a:off x="6210300" y="3811648"/>
            <a:ext cx="3207527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7C115C-716D-8AEA-1CBF-F38AF0E69208}"/>
              </a:ext>
            </a:extLst>
          </p:cNvPr>
          <p:cNvCxnSpPr>
            <a:cxnSpLocks/>
          </p:cNvCxnSpPr>
          <p:nvPr/>
        </p:nvCxnSpPr>
        <p:spPr>
          <a:xfrm>
            <a:off x="6082312" y="2686050"/>
            <a:ext cx="0" cy="1125598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7253E89-70DB-E020-1AE3-9867A87B22BD}"/>
              </a:ext>
            </a:extLst>
          </p:cNvPr>
          <p:cNvSpPr txBox="1">
            <a:spLocks/>
          </p:cNvSpPr>
          <p:nvPr/>
        </p:nvSpPr>
        <p:spPr>
          <a:xfrm>
            <a:off x="6877050" y="869534"/>
            <a:ext cx="4011224" cy="9144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2100" dirty="0"/>
              <a:t>The T-test analyzes if there is a </a:t>
            </a:r>
            <a:r>
              <a:rPr lang="en-PH" sz="2100" b="1" dirty="0">
                <a:solidFill>
                  <a:srgbClr val="FF0000"/>
                </a:solidFill>
              </a:rPr>
              <a:t>significant difference </a:t>
            </a:r>
            <a:r>
              <a:rPr lang="en-PH" sz="2100" dirty="0"/>
              <a:t>between the </a:t>
            </a:r>
            <a:r>
              <a:rPr lang="en-PH" sz="2100" b="1" dirty="0"/>
              <a:t>means</a:t>
            </a:r>
            <a:r>
              <a:rPr lang="en-PH" sz="2100" dirty="0"/>
              <a:t> of two groups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0253EB-036D-3D53-0725-03B5199BE822}"/>
              </a:ext>
            </a:extLst>
          </p:cNvPr>
          <p:cNvCxnSpPr/>
          <p:nvPr/>
        </p:nvCxnSpPr>
        <p:spPr>
          <a:xfrm flipH="1">
            <a:off x="6470887" y="1891079"/>
            <a:ext cx="1227526" cy="101448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613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0DBBB4C-D6F2-10CC-AAA0-C959CB682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eacher teaching students in a classroom&#10;&#10;AI-generated content may be incorrect.">
            <a:extLst>
              <a:ext uri="{FF2B5EF4-FFF2-40B4-BE49-F238E27FC236}">
                <a16:creationId xmlns:a16="http://schemas.microsoft.com/office/drawing/2014/main" id="{D2B8DE76-E979-C372-46AE-5E77F6CCE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92500" cy="2438400"/>
          </a:xfrm>
          <a:prstGeom prst="rect">
            <a:avLst/>
          </a:prstGeom>
        </p:spPr>
      </p:pic>
      <p:pic>
        <p:nvPicPr>
          <p:cNvPr id="6" name="Picture 5" descr="A group of kids sitting at a table with books&#10;&#10;AI-generated content may be incorrect.">
            <a:extLst>
              <a:ext uri="{FF2B5EF4-FFF2-40B4-BE49-F238E27FC236}">
                <a16:creationId xmlns:a16="http://schemas.microsoft.com/office/drawing/2014/main" id="{752112D7-2C1A-6DAC-5154-78D9B49F9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900" y="0"/>
            <a:ext cx="3848100" cy="22225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47E23C9-211F-7058-0A85-355198F13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343270"/>
              </p:ext>
            </p:extLst>
          </p:nvPr>
        </p:nvGraphicFramePr>
        <p:xfrm>
          <a:off x="441539" y="1691640"/>
          <a:ext cx="2854036" cy="5166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7018">
                  <a:extLst>
                    <a:ext uri="{9D8B030D-6E8A-4147-A177-3AD203B41FA5}">
                      <a16:colId xmlns:a16="http://schemas.microsoft.com/office/drawing/2014/main" val="3443013918"/>
                    </a:ext>
                  </a:extLst>
                </a:gridCol>
                <a:gridCol w="1427018">
                  <a:extLst>
                    <a:ext uri="{9D8B030D-6E8A-4147-A177-3AD203B41FA5}">
                      <a16:colId xmlns:a16="http://schemas.microsoft.com/office/drawing/2014/main" val="4046372858"/>
                    </a:ext>
                  </a:extLst>
                </a:gridCol>
              </a:tblGrid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Student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592337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192305"/>
                  </a:ext>
                </a:extLst>
              </a:tr>
              <a:tr h="15310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654221"/>
                  </a:ext>
                </a:extLst>
              </a:tr>
              <a:tr h="24119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428827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680882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445041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509275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872605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787644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753656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624617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278365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525212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858842"/>
                  </a:ext>
                </a:extLst>
              </a:tr>
              <a:tr h="24119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46455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7846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A43E692-FA93-B214-739D-FA0DFECF4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048144"/>
              </p:ext>
            </p:extLst>
          </p:nvPr>
        </p:nvGraphicFramePr>
        <p:xfrm>
          <a:off x="8840932" y="1691640"/>
          <a:ext cx="2854036" cy="5166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27018">
                  <a:extLst>
                    <a:ext uri="{9D8B030D-6E8A-4147-A177-3AD203B41FA5}">
                      <a16:colId xmlns:a16="http://schemas.microsoft.com/office/drawing/2014/main" val="3443013918"/>
                    </a:ext>
                  </a:extLst>
                </a:gridCol>
                <a:gridCol w="1427018">
                  <a:extLst>
                    <a:ext uri="{9D8B030D-6E8A-4147-A177-3AD203B41FA5}">
                      <a16:colId xmlns:a16="http://schemas.microsoft.com/office/drawing/2014/main" val="4046372858"/>
                    </a:ext>
                  </a:extLst>
                </a:gridCol>
              </a:tblGrid>
              <a:tr h="3055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Student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592337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192305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654221"/>
                  </a:ext>
                </a:extLst>
              </a:tr>
              <a:tr h="24119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428827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680882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445041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509275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872605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787644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753656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624617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278365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525212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858842"/>
                  </a:ext>
                </a:extLst>
              </a:tr>
              <a:tr h="24119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46455"/>
                  </a:ext>
                </a:extLst>
              </a:tr>
              <a:tr h="24454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7846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A31CC8F-7A29-519B-DF62-F3FDFE768F17}"/>
                  </a:ext>
                </a:extLst>
              </p:cNvPr>
              <p:cNvSpPr txBox="1"/>
              <p:nvPr/>
            </p:nvSpPr>
            <p:spPr>
              <a:xfrm>
                <a:off x="3438366" y="3773727"/>
                <a:ext cx="1664808" cy="861774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5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5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5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sz="25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GB" sz="25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500" b="0" i="1" smtClean="0">
                        <a:latin typeface="Cambria Math" panose="02040503050406030204" pitchFamily="18" charset="0"/>
                      </a:rPr>
                      <m:t>84.9</m:t>
                    </m:r>
                  </m:oMath>
                </a14:m>
                <a:r>
                  <a:rPr lang="en-US" sz="2500" dirty="0"/>
                  <a:t> 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5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=6.1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A31CC8F-7A29-519B-DF62-F3FDFE768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366" y="3773727"/>
                <a:ext cx="1664808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19045C-1BFD-811C-8211-CDDC674E59AA}"/>
                  </a:ext>
                </a:extLst>
              </p:cNvPr>
              <p:cNvSpPr txBox="1"/>
              <p:nvPr/>
            </p:nvSpPr>
            <p:spPr>
              <a:xfrm>
                <a:off x="6910774" y="3773727"/>
                <a:ext cx="1681642" cy="861774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5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5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sz="25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GB" sz="25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500" b="0" i="1" smtClean="0">
                        <a:latin typeface="Cambria Math" panose="02040503050406030204" pitchFamily="18" charset="0"/>
                      </a:rPr>
                      <m:t>72</m:t>
                    </m:r>
                    <m:r>
                      <a:rPr lang="en-GB" sz="2500" b="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25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500" dirty="0"/>
                  <a:t> 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5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5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2.9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19045C-1BFD-811C-8211-CDDC674E5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774" y="3773727"/>
                <a:ext cx="1681642" cy="8617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AE8563-8684-45E7-2E76-33BF0AC661E0}"/>
                  </a:ext>
                </a:extLst>
              </p:cNvPr>
              <p:cNvSpPr txBox="1"/>
              <p:nvPr/>
            </p:nvSpPr>
            <p:spPr>
              <a:xfrm>
                <a:off x="4607625" y="5184912"/>
                <a:ext cx="2695699" cy="477054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5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5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5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5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GB" sz="2500" b="1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5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5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5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5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GB" sz="25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500" b="0" i="1" smtClean="0">
                          <a:latin typeface="Cambria Math" panose="02040503050406030204" pitchFamily="18" charset="0"/>
                        </a:rPr>
                        <m:t>12.8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AE8563-8684-45E7-2E76-33BF0AC66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625" y="5184912"/>
                <a:ext cx="2695699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482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A86BC-A8B3-03EC-18B9-F45E29435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B2CA2-30DD-9085-13ED-B73064845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Compute T-test score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27DF8A-44D3-5488-F045-A199B8D693B0}"/>
                  </a:ext>
                </a:extLst>
              </p:cNvPr>
              <p:cNvSpPr txBox="1"/>
              <p:nvPr/>
            </p:nvSpPr>
            <p:spPr>
              <a:xfrm>
                <a:off x="6966881" y="2737262"/>
                <a:ext cx="3637784" cy="24766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40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0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40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4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dirty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40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40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GB" sz="4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27DF8A-44D3-5488-F045-A199B8D69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881" y="2737262"/>
                <a:ext cx="3637784" cy="2476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1AB260-DFAC-63FC-B748-906333BC4A50}"/>
                  </a:ext>
                </a:extLst>
              </p:cNvPr>
              <p:cNvSpPr txBox="1"/>
              <p:nvPr/>
            </p:nvSpPr>
            <p:spPr>
              <a:xfrm>
                <a:off x="1680383" y="2737262"/>
                <a:ext cx="3637784" cy="157164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f>
                            <m:fPr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GB" sz="4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1AB260-DFAC-63FC-B748-906333BC4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383" y="2737262"/>
                <a:ext cx="3637784" cy="1571649"/>
              </a:xfrm>
              <a:prstGeom prst="rect">
                <a:avLst/>
              </a:prstGeom>
              <a:blipFill>
                <a:blip r:embed="rId3"/>
                <a:stretch>
                  <a:fillRect t="-7087" b="-393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D6B102-24F8-5208-A5C0-5A9AB1BC4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5819" y="2167800"/>
            <a:ext cx="3246911" cy="532873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/>
              <a:t>One Sample T-test</a:t>
            </a:r>
            <a:endParaRPr lang="en-US" alt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8D00BF-C695-1D88-6B58-6E6A789A284C}"/>
              </a:ext>
            </a:extLst>
          </p:cNvPr>
          <p:cNvSpPr txBox="1">
            <a:spLocks/>
          </p:cNvSpPr>
          <p:nvPr/>
        </p:nvSpPr>
        <p:spPr>
          <a:xfrm>
            <a:off x="6447082" y="2151932"/>
            <a:ext cx="4677382" cy="5328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b="1" dirty="0"/>
              <a:t>Independent Sample T-test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663523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DFCAA-9596-AA5B-C081-AB2B4EF2B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Compute T-test score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016FE1-DE35-B152-F94B-EC9EDC0FBB44}"/>
                  </a:ext>
                </a:extLst>
              </p:cNvPr>
              <p:cNvSpPr txBox="1"/>
              <p:nvPr/>
            </p:nvSpPr>
            <p:spPr>
              <a:xfrm>
                <a:off x="4043573" y="2737262"/>
                <a:ext cx="3637784" cy="157164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f>
                            <m:fPr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GB" sz="4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016FE1-DE35-B152-F94B-EC9EDC0FB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573" y="2737262"/>
                <a:ext cx="3637784" cy="1571649"/>
              </a:xfrm>
              <a:prstGeom prst="rect">
                <a:avLst/>
              </a:prstGeom>
              <a:blipFill>
                <a:blip r:embed="rId2"/>
                <a:stretch>
                  <a:fillRect t="-7087" b="-393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89C65A-476F-7E14-3D37-021BC17A3E42}"/>
              </a:ext>
            </a:extLst>
          </p:cNvPr>
          <p:cNvSpPr txBox="1">
            <a:spLocks/>
          </p:cNvSpPr>
          <p:nvPr/>
        </p:nvSpPr>
        <p:spPr>
          <a:xfrm>
            <a:off x="4239009" y="2167800"/>
            <a:ext cx="3246911" cy="5328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b="1" dirty="0"/>
              <a:t>One Sample T-test</a:t>
            </a:r>
            <a:endParaRPr lang="en-US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EF014A-DD4E-AA6A-5802-305D407CC5A5}"/>
                  </a:ext>
                </a:extLst>
              </p:cNvPr>
              <p:cNvSpPr txBox="1"/>
              <p:nvPr/>
            </p:nvSpPr>
            <p:spPr>
              <a:xfrm>
                <a:off x="3750623" y="4512218"/>
                <a:ext cx="4690753" cy="230832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000" dirty="0"/>
                  <a:t>Where: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𝑜𝑏𝑠𝑒𝑟𝑣𝑒𝑑</m:t>
                    </m:r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𝑚𝑒𝑎𝑛</m:t>
                    </m:r>
                  </m:oMath>
                </a14:m>
                <a:endParaRPr lang="en-GB" sz="30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𝑟𝑒𝑓𝑒𝑟𝑒𝑛𝑐𝑒</m:t>
                    </m:r>
                    <m:r>
                      <a:rPr lang="en-GB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𝑚𝑒𝑎𝑛</m:t>
                    </m:r>
                  </m:oMath>
                </a14:m>
                <a:endParaRPr lang="en-GB" sz="30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𝑠𝑡𝑎𝑛𝑑𝑎𝑟𝑑</m:t>
                    </m:r>
                    <m:r>
                      <a:rPr lang="en-GB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𝑑𝑒𝑣𝑖𝑎𝑡𝑖𝑜𝑛</m:t>
                    </m:r>
                  </m:oMath>
                </a14:m>
                <a:endParaRPr lang="en-GB" sz="30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GB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𝑠𝑎𝑚𝑝𝑙𝑒</m:t>
                    </m:r>
                    <m:r>
                      <a:rPr lang="en-GB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𝑠𝑖𝑧𝑒</m:t>
                    </m:r>
                  </m:oMath>
                </a14:m>
                <a:endParaRPr lang="en-GB" sz="3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EF014A-DD4E-AA6A-5802-305D407CC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623" y="4512218"/>
                <a:ext cx="4690753" cy="2308324"/>
              </a:xfrm>
              <a:prstGeom prst="rect">
                <a:avLst/>
              </a:prstGeom>
              <a:blipFill>
                <a:blip r:embed="rId3"/>
                <a:stretch>
                  <a:fillRect l="-5135" t="-4918" b="-710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871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B23FB-6681-BE9B-1008-23E7A29DC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D1388-F694-4495-71CC-289D02FC6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Compute T-test score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072D78-0C72-C8E2-9448-9AA8E05F657C}"/>
                  </a:ext>
                </a:extLst>
              </p:cNvPr>
              <p:cNvSpPr txBox="1"/>
              <p:nvPr/>
            </p:nvSpPr>
            <p:spPr>
              <a:xfrm>
                <a:off x="936171" y="4895287"/>
                <a:ext cx="6165273" cy="192360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dirty="0"/>
                  <a:t>Where: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5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5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sz="25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GB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500" b="0" i="1" smtClean="0">
                        <a:latin typeface="Cambria Math" panose="02040503050406030204" pitchFamily="18" charset="0"/>
                      </a:rPr>
                      <m:t>𝑜𝑏𝑠𝑒𝑟𝑣𝑒𝑑</m:t>
                    </m:r>
                    <m:r>
                      <a:rPr lang="en-GB" sz="2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500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GB" sz="2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5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GB" sz="2500" b="0" i="1" smtClean="0">
                        <a:latin typeface="Cambria Math" panose="02040503050406030204" pitchFamily="18" charset="0"/>
                      </a:rPr>
                      <m:t> 1</m:t>
                    </m:r>
                    <m:r>
                      <a:rPr lang="en-GB" sz="2500" b="0" i="1" smtClean="0">
                        <a:latin typeface="Cambria Math" panose="02040503050406030204" pitchFamily="18" charset="0"/>
                      </a:rPr>
                      <m:t>𝑠𝑡</m:t>
                    </m:r>
                    <m:r>
                      <a:rPr lang="en-GB" sz="2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500" b="0" i="1" smtClean="0">
                        <a:latin typeface="Cambria Math" panose="02040503050406030204" pitchFamily="18" charset="0"/>
                      </a:rPr>
                      <m:t>𝑠𝑎𝑚𝑝𝑙𝑒</m:t>
                    </m:r>
                  </m:oMath>
                </a14:m>
                <a:endParaRPr lang="en-GB" sz="25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5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5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sz="25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GB" sz="2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500" i="1">
                        <a:latin typeface="Cambria Math" panose="02040503050406030204" pitchFamily="18" charset="0"/>
                      </a:rPr>
                      <m:t>𝑜𝑏𝑠𝑒𝑟𝑣𝑒𝑑</m:t>
                    </m:r>
                    <m:r>
                      <a:rPr lang="en-GB" sz="25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500" i="1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GB" sz="25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5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GB" sz="2500" i="1">
                        <a:latin typeface="Cambria Math" panose="02040503050406030204" pitchFamily="18" charset="0"/>
                      </a:rPr>
                      <m:t> 2</m:t>
                    </m:r>
                    <m:r>
                      <a:rPr lang="en-GB" sz="2500" b="0" i="1" smtClean="0">
                        <a:latin typeface="Cambria Math" panose="02040503050406030204" pitchFamily="18" charset="0"/>
                      </a:rPr>
                      <m:t>𝑛𝑑</m:t>
                    </m:r>
                    <m:r>
                      <a:rPr lang="en-GB" sz="25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500" i="1">
                        <a:latin typeface="Cambria Math" panose="02040503050406030204" pitchFamily="18" charset="0"/>
                      </a:rPr>
                      <m:t>𝑠𝑎𝑚𝑝𝑙𝑒</m:t>
                    </m:r>
                    <m:r>
                      <a:rPr lang="en-GB" sz="2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5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5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𝑠𝑡𝑎𝑛𝑑𝑎𝑟𝑑</m:t>
                    </m:r>
                    <m:r>
                      <a:rPr lang="en-GB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𝑑𝑒𝑣𝑖𝑎𝑡𝑖𝑜𝑛</m:t>
                    </m:r>
                    <m:r>
                      <a:rPr lang="en-GB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GB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</m:t>
                    </m:r>
                    <m:r>
                      <a:rPr lang="en-GB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</m:t>
                    </m:r>
                    <m:r>
                      <a:rPr lang="en-GB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𝑠𝑎𝑚𝑝𝑙𝑒</m:t>
                    </m:r>
                  </m:oMath>
                </a14:m>
                <a:r>
                  <a:rPr lang="en-GB" sz="2500" b="0" dirty="0"/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5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5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𝑠𝑡𝑎𝑛𝑑𝑎𝑟𝑑</m:t>
                    </m:r>
                    <m:r>
                      <a:rPr lang="en-GB" sz="2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𝑑𝑒𝑣𝑖𝑎𝑡𝑖𝑜𝑛</m:t>
                    </m:r>
                    <m:r>
                      <a:rPr lang="en-GB" sz="2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GB" sz="2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</m:t>
                    </m:r>
                    <m:r>
                      <a:rPr lang="en-GB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𝑛𝑑</m:t>
                    </m:r>
                    <m:r>
                      <a:rPr lang="en-GB" sz="2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𝑠𝑎𝑚𝑝𝑙𝑒</m:t>
                    </m:r>
                  </m:oMath>
                </a14:m>
                <a:endParaRPr lang="en-GB" sz="25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072D78-0C72-C8E2-9448-9AA8E05F6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71" y="4895287"/>
                <a:ext cx="6165273" cy="1923604"/>
              </a:xfrm>
              <a:prstGeom prst="rect">
                <a:avLst/>
              </a:prstGeom>
              <a:blipFill>
                <a:blip r:embed="rId2"/>
                <a:stretch>
                  <a:fillRect l="-3080" t="-5229" r="-821" b="-653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721658-B5BB-9192-7511-C7458C588561}"/>
                  </a:ext>
                </a:extLst>
              </p:cNvPr>
              <p:cNvSpPr txBox="1"/>
              <p:nvPr/>
            </p:nvSpPr>
            <p:spPr>
              <a:xfrm>
                <a:off x="4427517" y="2623559"/>
                <a:ext cx="3336965" cy="216700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5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35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35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5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5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35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35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35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5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5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35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5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3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35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35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sz="3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GB" sz="3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5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500" b="0" i="1" dirty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35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GB" sz="35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5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3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35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sz="3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GB" sz="35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5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500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35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GB" sz="35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721658-B5BB-9192-7511-C7458C588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517" y="2623559"/>
                <a:ext cx="3336965" cy="21670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88CE88-CEA4-AF3F-02DD-0E7ABA6305DB}"/>
              </a:ext>
            </a:extLst>
          </p:cNvPr>
          <p:cNvSpPr txBox="1">
            <a:spLocks/>
          </p:cNvSpPr>
          <p:nvPr/>
        </p:nvSpPr>
        <p:spPr>
          <a:xfrm>
            <a:off x="3882012" y="1949760"/>
            <a:ext cx="4677382" cy="5328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b="1" dirty="0"/>
              <a:t>Independent Sample T-test</a:t>
            </a:r>
            <a:endParaRPr lang="en-US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F17B6C-6114-8E8D-72B3-6BE061D231EE}"/>
                  </a:ext>
                </a:extLst>
              </p:cNvPr>
              <p:cNvSpPr txBox="1"/>
              <p:nvPr/>
            </p:nvSpPr>
            <p:spPr>
              <a:xfrm>
                <a:off x="6658098" y="5302650"/>
                <a:ext cx="5668489" cy="7694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5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5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500" b="0" i="1" smtClean="0">
                        <a:latin typeface="Cambria Math" panose="02040503050406030204" pitchFamily="18" charset="0"/>
                      </a:rPr>
                      <m:t>𝑠𝑎𝑚𝑝𝑙𝑒</m:t>
                    </m:r>
                    <m:r>
                      <a:rPr lang="en-GB" sz="2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500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GB" sz="2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5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GB" sz="2500" b="0" i="1" smtClean="0">
                        <a:latin typeface="Cambria Math" panose="02040503050406030204" pitchFamily="18" charset="0"/>
                      </a:rPr>
                      <m:t> 1</m:t>
                    </m:r>
                    <m:r>
                      <a:rPr lang="en-GB" sz="2500" b="0" i="1" smtClean="0">
                        <a:latin typeface="Cambria Math" panose="02040503050406030204" pitchFamily="18" charset="0"/>
                      </a:rPr>
                      <m:t>𝑠𝑡</m:t>
                    </m:r>
                    <m:r>
                      <a:rPr lang="en-GB" sz="2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500" b="0" i="1" smtClean="0">
                        <a:latin typeface="Cambria Math" panose="02040503050406030204" pitchFamily="18" charset="0"/>
                      </a:rPr>
                      <m:t>𝑠𝑎𝑚𝑝𝑙𝑒</m:t>
                    </m:r>
                  </m:oMath>
                </a14:m>
                <a:endParaRPr lang="en-GB" sz="25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5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5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500" i="1">
                        <a:latin typeface="Cambria Math" panose="02040503050406030204" pitchFamily="18" charset="0"/>
                      </a:rPr>
                      <m:t>𝑠𝑎𝑚𝑝𝑙𝑒</m:t>
                    </m:r>
                    <m:r>
                      <a:rPr lang="en-GB" sz="25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500" i="1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GB" sz="25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500" i="1">
                        <a:latin typeface="Cambria Math" panose="02040503050406030204" pitchFamily="18" charset="0"/>
                      </a:rPr>
                      <m:t>𝑜𝑓𝑜𝑓</m:t>
                    </m:r>
                    <m:r>
                      <a:rPr lang="en-GB" sz="2500" i="1">
                        <a:latin typeface="Cambria Math" panose="02040503050406030204" pitchFamily="18" charset="0"/>
                      </a:rPr>
                      <m:t> 2</m:t>
                    </m:r>
                    <m:r>
                      <a:rPr lang="en-GB" sz="2500" b="0" i="1" smtClean="0">
                        <a:latin typeface="Cambria Math" panose="02040503050406030204" pitchFamily="18" charset="0"/>
                      </a:rPr>
                      <m:t>𝑛𝑑</m:t>
                    </m:r>
                    <m:r>
                      <a:rPr lang="en-GB" sz="25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500" i="1">
                        <a:latin typeface="Cambria Math" panose="02040503050406030204" pitchFamily="18" charset="0"/>
                      </a:rPr>
                      <m:t>𝑠𝑎𝑚𝑝𝑙𝑒</m:t>
                    </m:r>
                    <m:r>
                      <a:rPr lang="en-GB" sz="2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5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F17B6C-6114-8E8D-72B3-6BE061D23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098" y="5302650"/>
                <a:ext cx="5668489" cy="769441"/>
              </a:xfrm>
              <a:prstGeom prst="rect">
                <a:avLst/>
              </a:prstGeom>
              <a:blipFill>
                <a:blip r:embed="rId4"/>
                <a:stretch>
                  <a:fillRect l="-3132" t="-11290" b="-1774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3624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8EB99-205F-C7D1-FDFC-4C7DF4605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C6DA-D56C-A340-7ECD-A0496E108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Compute T-test score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545733-0074-50AE-9DBD-2C6F2A2D3A84}"/>
                  </a:ext>
                </a:extLst>
              </p:cNvPr>
              <p:cNvSpPr txBox="1"/>
              <p:nvPr/>
            </p:nvSpPr>
            <p:spPr>
              <a:xfrm>
                <a:off x="5706752" y="5132978"/>
                <a:ext cx="3071487" cy="54123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alt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altLang="en-US" sz="3600" i="1">
                              <a:latin typeface="Cambria Math" panose="02040503050406030204" pitchFamily="18" charset="0"/>
                            </a:rPr>
                            <m:t>𝑜𝑏𝑠𝑒𝑟𝑣𝑒𝑑</m:t>
                          </m:r>
                        </m:sub>
                      </m:sSub>
                      <m:r>
                        <a:rPr lang="en-GB" alt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500" b="0" i="1" dirty="0" smtClean="0">
                          <a:latin typeface="Cambria Math" panose="02040503050406030204" pitchFamily="18" charset="0"/>
                        </a:rPr>
                        <m:t>=7.1</m:t>
                      </m:r>
                    </m:oMath>
                  </m:oMathPara>
                </a14:m>
                <a:endParaRPr lang="en-GB" sz="35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545733-0074-50AE-9DBD-2C6F2A2D3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752" y="5132978"/>
                <a:ext cx="3071487" cy="541238"/>
              </a:xfrm>
              <a:prstGeom prst="rect">
                <a:avLst/>
              </a:prstGeom>
              <a:blipFill>
                <a:blip r:embed="rId2"/>
                <a:stretch>
                  <a:fillRect l="-2033" t="-6383" r="-2846" b="-31915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1B2F06-2CC9-FA1C-E8AD-D08843C4200A}"/>
              </a:ext>
            </a:extLst>
          </p:cNvPr>
          <p:cNvSpPr txBox="1">
            <a:spLocks/>
          </p:cNvSpPr>
          <p:nvPr/>
        </p:nvSpPr>
        <p:spPr>
          <a:xfrm>
            <a:off x="3882012" y="1949760"/>
            <a:ext cx="4677382" cy="5328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b="1" dirty="0"/>
              <a:t>Independent Sample T-test</a:t>
            </a:r>
            <a:endParaRPr lang="en-US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728F1F-2AC1-FD7E-9472-B1733B4F7E0A}"/>
                  </a:ext>
                </a:extLst>
              </p:cNvPr>
              <p:cNvSpPr txBox="1"/>
              <p:nvPr/>
            </p:nvSpPr>
            <p:spPr>
              <a:xfrm>
                <a:off x="3998026" y="2775959"/>
                <a:ext cx="5143995" cy="173579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alt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altLang="en-US" sz="3600" i="1">
                              <a:latin typeface="Cambria Math" panose="02040503050406030204" pitchFamily="18" charset="0"/>
                            </a:rPr>
                            <m:t>𝑜𝑏𝑠𝑒𝑟𝑣𝑒𝑑</m:t>
                          </m:r>
                        </m:sub>
                      </m:sSub>
                      <m:r>
                        <a:rPr lang="en-GB" alt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5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500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  <m:r>
                            <a:rPr lang="en-GB" sz="35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sz="35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5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3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3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500" b="0" i="1" smtClean="0">
                                          <a:latin typeface="Cambria Math" panose="02040503050406030204" pitchFamily="18" charset="0"/>
                                        </a:rPr>
                                        <m:t>6.1</m:t>
                                      </m:r>
                                    </m:e>
                                    <m:sup>
                                      <m:r>
                                        <a:rPr lang="en-GB" sz="3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350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GB" sz="3500" b="0" i="1" dirty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GB" sz="35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5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3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500" b="0" i="1" smtClean="0">
                                          <a:latin typeface="Cambria Math" panose="02040503050406030204" pitchFamily="18" charset="0"/>
                                        </a:rPr>
                                        <m:t>2.9</m:t>
                                      </m:r>
                                    </m:e>
                                    <m:sup>
                                      <m:r>
                                        <a:rPr lang="en-GB" sz="35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3500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GB" sz="35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728F1F-2AC1-FD7E-9472-B1733B4F7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026" y="2775959"/>
                <a:ext cx="5143995" cy="1735796"/>
              </a:xfrm>
              <a:prstGeom prst="rect">
                <a:avLst/>
              </a:prstGeom>
              <a:blipFill>
                <a:blip r:embed="rId3"/>
                <a:stretch>
                  <a:fillRect l="-493" t="-725" b="-2899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32308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457F-592E-46D6-45DF-616B655A5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Make a Decision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B891E9-A945-E6F1-0918-334A058306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194098"/>
            <a:ext cx="5257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 altLang="en-US" dirty="0">
                <a:latin typeface="+mn-lt"/>
              </a:rPr>
              <a:t>One-Sample</a:t>
            </a:r>
            <a:r>
              <a:rPr lang="en-US" altLang="en-US" dirty="0"/>
              <a:t> t-test: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CCC790-443B-47FF-6968-1AF0F45773EB}"/>
                  </a:ext>
                </a:extLst>
              </p:cNvPr>
              <p:cNvSpPr txBox="1"/>
              <p:nvPr/>
            </p:nvSpPr>
            <p:spPr>
              <a:xfrm>
                <a:off x="4091986" y="3029674"/>
                <a:ext cx="3888231" cy="63094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lv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35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3500" i="1" dirty="0" smtClean="0">
                          <a:latin typeface="Cambria Math" panose="02040503050406030204" pitchFamily="18" charset="0"/>
                        </a:rPr>
                        <m:t>𝑑𝑓</m:t>
                      </m:r>
                      <m:r>
                        <a:rPr lang="en-US" altLang="en-US" sz="35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en-US" sz="35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en-US" sz="3500" i="1" dirty="0" smtClean="0">
                          <a:latin typeface="Cambria Math" panose="02040503050406030204" pitchFamily="18" charset="0"/>
                        </a:rPr>
                        <m:t> − 1</m:t>
                      </m:r>
                    </m:oMath>
                  </m:oMathPara>
                </a14:m>
                <a:endParaRPr lang="en-US" altLang="en-US" sz="35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CCC790-443B-47FF-6968-1AF0F457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986" y="3029674"/>
                <a:ext cx="3888231" cy="630942"/>
              </a:xfrm>
              <a:prstGeom prst="rect">
                <a:avLst/>
              </a:prstGeom>
              <a:blipFill>
                <a:blip r:embed="rId2"/>
                <a:stretch>
                  <a:fillRect b="-2075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12AC83-1302-E5E3-7CD8-11662429EEC6}"/>
                  </a:ext>
                </a:extLst>
              </p:cNvPr>
              <p:cNvSpPr txBox="1"/>
              <p:nvPr/>
            </p:nvSpPr>
            <p:spPr>
              <a:xfrm>
                <a:off x="3729898" y="5302455"/>
                <a:ext cx="4612408" cy="63094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lvl="0" indent="0" algn="ctr">
                  <a:lnSpc>
                    <a:spcPct val="100000"/>
                  </a:lnSpc>
                  <a:buNone/>
                </a:pPr>
                <a:r>
                  <a:rPr lang="en-US" altLang="en-US" sz="3500" dirty="0"/>
                  <a:t> </a:t>
                </a:r>
                <a14:m>
                  <m:oMath xmlns:m="http://schemas.openxmlformats.org/officeDocument/2006/math">
                    <m:r>
                      <a:rPr lang="en-US" altLang="en-US" sz="3500" i="1" dirty="0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altLang="en-US" sz="35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35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sz="3500" i="1" dirty="0">
                        <a:latin typeface="Cambria Math" panose="02040503050406030204" pitchFamily="18" charset="0"/>
                      </a:rPr>
                      <m:t>1 + </m:t>
                    </m:r>
                    <m:r>
                      <a:rPr lang="en-US" altLang="en-US" sz="35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sz="3500" i="1" dirty="0">
                        <a:latin typeface="Cambria Math" panose="02040503050406030204" pitchFamily="18" charset="0"/>
                      </a:rPr>
                      <m:t>2 − 2</m:t>
                    </m:r>
                  </m:oMath>
                </a14:m>
                <a:endParaRPr lang="en-US" altLang="en-US" sz="35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12AC83-1302-E5E3-7CD8-11662429E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898" y="5302455"/>
                <a:ext cx="4612408" cy="630942"/>
              </a:xfrm>
              <a:prstGeom prst="rect">
                <a:avLst/>
              </a:prstGeom>
              <a:blipFill>
                <a:blip r:embed="rId3"/>
                <a:stretch>
                  <a:fillRect b="-2075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B990B53-F8A4-47A4-8669-DCDB329E2B61}"/>
              </a:ext>
            </a:extLst>
          </p:cNvPr>
          <p:cNvSpPr txBox="1"/>
          <p:nvPr/>
        </p:nvSpPr>
        <p:spPr>
          <a:xfrm>
            <a:off x="838200" y="4308411"/>
            <a:ext cx="48791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US" altLang="en-US" sz="3000" dirty="0"/>
              <a:t>Independent Samples t-test: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E1FEB-381E-669D-9B47-34B9248A7E5D}"/>
              </a:ext>
            </a:extLst>
          </p:cNvPr>
          <p:cNvSpPr txBox="1"/>
          <p:nvPr/>
        </p:nvSpPr>
        <p:spPr>
          <a:xfrm>
            <a:off x="8472055" y="5302455"/>
            <a:ext cx="3553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/>
              <a:t>(where n1 and n2 are sample sizes</a:t>
            </a:r>
          </a:p>
          <a:p>
            <a:r>
              <a:rPr lang="en-US" altLang="en-US" dirty="0"/>
              <a:t> of two groups).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D90FFE-46D7-0FD0-C0D2-0CDF57107D42}"/>
              </a:ext>
            </a:extLst>
          </p:cNvPr>
          <p:cNvSpPr txBox="1"/>
          <p:nvPr/>
        </p:nvSpPr>
        <p:spPr>
          <a:xfrm>
            <a:off x="8472055" y="3160479"/>
            <a:ext cx="2583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/>
              <a:t>(where n is sample size).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8337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E1BD9-AA09-B8EC-EA23-FE358BD12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BD7D3-D219-73AF-6247-9D234E451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Make a Decision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3E1B485-E43A-8215-3E10-72739D16BC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1561" y="10467123"/>
            <a:ext cx="10087221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en-US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en-US" dirty="0">
              <a:latin typeface="+mn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en-US" dirty="0">
              <a:latin typeface="+mn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Critical t (α = 0.05, two-tailed) ≈ 2.06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Observed t ≈ 7.1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/>
              <a:t>Decision: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/>
              <a:t>∣t∣&gt;</a:t>
            </a:r>
            <a:r>
              <a:rPr lang="en-US" altLang="en-US" dirty="0" err="1"/>
              <a:t>tcritical⇒Reject</a:t>
            </a:r>
            <a:r>
              <a:rPr lang="en-US" altLang="en-US" dirty="0"/>
              <a:t> H0∣t∣&gt;</a:t>
            </a:r>
            <a:r>
              <a:rPr lang="en-US" altLang="en-US" dirty="0" err="1"/>
              <a:t>tcritical</a:t>
            </a:r>
            <a:r>
              <a:rPr lang="en-US" altLang="en-US" dirty="0"/>
              <a:t>​⇒Reject H0​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BD8A1D-9EF9-F577-5FF7-26DCAC65D4CB}"/>
                  </a:ext>
                </a:extLst>
              </p:cNvPr>
              <p:cNvSpPr txBox="1"/>
              <p:nvPr/>
            </p:nvSpPr>
            <p:spPr>
              <a:xfrm>
                <a:off x="3729898" y="2086879"/>
                <a:ext cx="4612408" cy="63094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lvl="0" indent="0" algn="ctr">
                  <a:lnSpc>
                    <a:spcPct val="100000"/>
                  </a:lnSpc>
                  <a:buNone/>
                </a:pPr>
                <a:r>
                  <a:rPr lang="en-US" altLang="en-US" sz="3500" dirty="0"/>
                  <a:t> </a:t>
                </a:r>
                <a14:m>
                  <m:oMath xmlns:m="http://schemas.openxmlformats.org/officeDocument/2006/math">
                    <m:r>
                      <a:rPr lang="en-US" altLang="en-US" sz="3500" i="1" dirty="0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altLang="en-US" sz="35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35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sz="3500" i="1" dirty="0">
                        <a:latin typeface="Cambria Math" panose="02040503050406030204" pitchFamily="18" charset="0"/>
                      </a:rPr>
                      <m:t>1 + </m:t>
                    </m:r>
                    <m:r>
                      <a:rPr lang="en-US" altLang="en-US" sz="35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sz="3500" i="1" dirty="0">
                        <a:latin typeface="Cambria Math" panose="02040503050406030204" pitchFamily="18" charset="0"/>
                      </a:rPr>
                      <m:t>2 − 2</m:t>
                    </m:r>
                  </m:oMath>
                </a14:m>
                <a:endParaRPr lang="en-US" altLang="en-US" sz="35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BD8A1D-9EF9-F577-5FF7-26DCAC65D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898" y="2086879"/>
                <a:ext cx="4612408" cy="630942"/>
              </a:xfrm>
              <a:prstGeom prst="rect">
                <a:avLst/>
              </a:prstGeom>
              <a:blipFill>
                <a:blip r:embed="rId2"/>
                <a:stretch>
                  <a:fillRect b="-2037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67C8C3-3CE5-DA3D-BC48-5822540855E5}"/>
                  </a:ext>
                </a:extLst>
              </p:cNvPr>
              <p:cNvSpPr txBox="1"/>
              <p:nvPr/>
            </p:nvSpPr>
            <p:spPr>
              <a:xfrm>
                <a:off x="2976557" y="3043443"/>
                <a:ext cx="6119090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3000" i="1" dirty="0">
                          <a:latin typeface="Cambria Math" panose="02040503050406030204" pitchFamily="18" charset="0"/>
                        </a:rPr>
                        <m:t>𝑑𝑓</m:t>
                      </m:r>
                      <m:r>
                        <a:rPr lang="en-US" altLang="en-US" sz="3000" i="1" dirty="0">
                          <a:latin typeface="Cambria Math" panose="02040503050406030204" pitchFamily="18" charset="0"/>
                        </a:rPr>
                        <m:t> =15+15 −2=28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67C8C3-3CE5-DA3D-BC48-582254085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557" y="3043443"/>
                <a:ext cx="6119090" cy="553998"/>
              </a:xfrm>
              <a:prstGeom prst="rect">
                <a:avLst/>
              </a:prstGeom>
              <a:blipFill>
                <a:blip r:embed="rId3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24571E5-1D93-8C2F-3403-87FFB3871AE1}"/>
              </a:ext>
            </a:extLst>
          </p:cNvPr>
          <p:cNvSpPr txBox="1"/>
          <p:nvPr/>
        </p:nvSpPr>
        <p:spPr>
          <a:xfrm>
            <a:off x="2970645" y="3883644"/>
            <a:ext cx="625070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en-US" sz="2500" dirty="0">
                <a:latin typeface="+mn-lt"/>
              </a:rPr>
              <a:t>Choose a level of significance, let us choose</a:t>
            </a:r>
            <a:endParaRPr lang="en-US" altLang="en-US" sz="25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9E584E-8949-D2DE-1DFB-A234C4668CB0}"/>
                  </a:ext>
                </a:extLst>
              </p:cNvPr>
              <p:cNvSpPr txBox="1"/>
              <p:nvPr/>
            </p:nvSpPr>
            <p:spPr>
              <a:xfrm>
                <a:off x="4970317" y="4761406"/>
                <a:ext cx="2251363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500" i="1" dirty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en-US" sz="2500" i="1" dirty="0" smtClean="0">
                          <a:latin typeface="Cambria Math" panose="02040503050406030204" pitchFamily="18" charset="0"/>
                        </a:rPr>
                        <m:t> = 0.05</m:t>
                      </m:r>
                    </m:oMath>
                  </m:oMathPara>
                </a14:m>
                <a:endParaRPr lang="en-US" altLang="en-US" sz="25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9E584E-8949-D2DE-1DFB-A234C4668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317" y="4761406"/>
                <a:ext cx="2251363" cy="477054"/>
              </a:xfrm>
              <a:prstGeom prst="rect">
                <a:avLst/>
              </a:prstGeom>
              <a:blipFill>
                <a:blip r:embed="rId4"/>
                <a:stretch>
                  <a:fillRect b="-1707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EDAE49E-013F-14D3-3FE4-062C889EE49E}"/>
              </a:ext>
            </a:extLst>
          </p:cNvPr>
          <p:cNvSpPr txBox="1"/>
          <p:nvPr/>
        </p:nvSpPr>
        <p:spPr>
          <a:xfrm>
            <a:off x="1246351" y="5523799"/>
            <a:ext cx="96992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en-US" sz="3000" dirty="0"/>
              <a:t>If there were truly no difference between teachers, we are willing to be wrong 5% of the time due to random chance.</a:t>
            </a:r>
          </a:p>
        </p:txBody>
      </p:sp>
    </p:spTree>
    <p:extLst>
      <p:ext uri="{BB962C8B-B14F-4D97-AF65-F5344CB8AC3E}">
        <p14:creationId xmlns:p14="http://schemas.microsoft.com/office/powerpoint/2010/main" val="36715892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5F576E-6E54-B0A4-C0C0-6086BA7B9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258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C4FCAB2-1E4D-98F0-A039-6ED70092C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C5264F-4D4B-5DAD-D291-AA9BBB4A2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65" y="-1196069"/>
            <a:ext cx="11127274" cy="14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4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1E9E4EB-48D1-C636-3ABA-437274F5C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F8A774-2027-2787-C799-C2B1F9E49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65" y="-1196069"/>
            <a:ext cx="11127274" cy="1440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B89E55-C121-64E5-8C59-3AE29B256755}"/>
              </a:ext>
            </a:extLst>
          </p:cNvPr>
          <p:cNvSpPr/>
          <p:nvPr/>
        </p:nvSpPr>
        <p:spPr>
          <a:xfrm>
            <a:off x="2522484" y="6574221"/>
            <a:ext cx="5383982" cy="283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9405C5-9E81-3CF6-7F09-A6CFABB65BDF}"/>
              </a:ext>
            </a:extLst>
          </p:cNvPr>
          <p:cNvSpPr/>
          <p:nvPr/>
        </p:nvSpPr>
        <p:spPr>
          <a:xfrm>
            <a:off x="7335520" y="462299"/>
            <a:ext cx="570946" cy="6395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11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4986B-3FA8-C4F3-475C-8A4C90EE4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82AC41C-0441-C574-33EA-30359B6A8C63}"/>
              </a:ext>
            </a:extLst>
          </p:cNvPr>
          <p:cNvGraphicFramePr/>
          <p:nvPr/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Graphic 7" descr="Man with solid fill">
            <a:extLst>
              <a:ext uri="{FF2B5EF4-FFF2-40B4-BE49-F238E27FC236}">
                <a16:creationId xmlns:a16="http://schemas.microsoft.com/office/drawing/2014/main" id="{3CC71A45-42DB-C834-38C1-A0F0FEF37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5487" y="1073980"/>
            <a:ext cx="914400" cy="914400"/>
          </a:xfrm>
          <a:prstGeom prst="rect">
            <a:avLst/>
          </a:prstGeom>
        </p:spPr>
      </p:pic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24611316-868D-7C9D-2A08-E7E13E160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5287" y="2044143"/>
            <a:ext cx="914400" cy="914400"/>
          </a:xfrm>
          <a:prstGeom prst="rect">
            <a:avLst/>
          </a:prstGeom>
        </p:spPr>
      </p:pic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38D8C44B-A91A-2AF1-83DC-281E930A0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9538" y="2044143"/>
            <a:ext cx="914400" cy="914400"/>
          </a:xfrm>
          <a:prstGeom prst="rect">
            <a:avLst/>
          </a:prstGeom>
        </p:spPr>
      </p:pic>
      <p:pic>
        <p:nvPicPr>
          <p:cNvPr id="11" name="Graphic 10" descr="Man with solid fill">
            <a:extLst>
              <a:ext uri="{FF2B5EF4-FFF2-40B4-BE49-F238E27FC236}">
                <a16:creationId xmlns:a16="http://schemas.microsoft.com/office/drawing/2014/main" id="{7FF7D6BE-B478-E4B3-7BC0-823E527CD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3137" y="2897248"/>
            <a:ext cx="914400" cy="914400"/>
          </a:xfrm>
          <a:prstGeom prst="rect">
            <a:avLst/>
          </a:prstGeom>
        </p:spPr>
      </p:pic>
      <p:pic>
        <p:nvPicPr>
          <p:cNvPr id="12" name="Graphic 11" descr="Man with solid fill">
            <a:extLst>
              <a:ext uri="{FF2B5EF4-FFF2-40B4-BE49-F238E27FC236}">
                <a16:creationId xmlns:a16="http://schemas.microsoft.com/office/drawing/2014/main" id="{83E15A61-E2A5-0EB0-B048-60314AAD2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7312" y="715667"/>
            <a:ext cx="914400" cy="914400"/>
          </a:xfrm>
          <a:prstGeom prst="rect">
            <a:avLst/>
          </a:prstGeom>
        </p:spPr>
      </p:pic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90C18C91-721F-B804-8CB3-E267788D4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0087" y="1128542"/>
            <a:ext cx="914400" cy="914400"/>
          </a:xfrm>
          <a:prstGeom prst="rect">
            <a:avLst/>
          </a:prstGeom>
        </p:spPr>
      </p:pic>
      <p:pic>
        <p:nvPicPr>
          <p:cNvPr id="14" name="Graphic 13" descr="Man with solid fill">
            <a:extLst>
              <a:ext uri="{FF2B5EF4-FFF2-40B4-BE49-F238E27FC236}">
                <a16:creationId xmlns:a16="http://schemas.microsoft.com/office/drawing/2014/main" id="{B66B61B5-0D72-A5AF-6F54-B633213C4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53512" y="1681517"/>
            <a:ext cx="914400" cy="914400"/>
          </a:xfrm>
          <a:prstGeom prst="rect">
            <a:avLst/>
          </a:prstGeom>
        </p:spPr>
      </p:pic>
      <p:pic>
        <p:nvPicPr>
          <p:cNvPr id="15" name="Graphic 14" descr="Man with solid fill">
            <a:extLst>
              <a:ext uri="{FF2B5EF4-FFF2-40B4-BE49-F238E27FC236}">
                <a16:creationId xmlns:a16="http://schemas.microsoft.com/office/drawing/2014/main" id="{6B0B1F38-CD2D-A98B-F117-63B206F74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0112" y="2501343"/>
            <a:ext cx="914400" cy="914400"/>
          </a:xfrm>
          <a:prstGeom prst="rect">
            <a:avLst/>
          </a:prstGeom>
        </p:spPr>
      </p:pic>
      <p:pic>
        <p:nvPicPr>
          <p:cNvPr id="16" name="Graphic 15" descr="Man with solid fill">
            <a:extLst>
              <a:ext uri="{FF2B5EF4-FFF2-40B4-BE49-F238E27FC236}">
                <a16:creationId xmlns:a16="http://schemas.microsoft.com/office/drawing/2014/main" id="{1EB54244-C018-E5EA-FACA-60B2572BF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5526" y="3112088"/>
            <a:ext cx="914400" cy="914400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EFE6CFE5-1A43-E022-1550-580F01A4F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9176" y="4358138"/>
            <a:ext cx="914400" cy="914400"/>
          </a:xfrm>
          <a:prstGeom prst="rect">
            <a:avLst/>
          </a:prstGeom>
        </p:spPr>
      </p:pic>
      <p:pic>
        <p:nvPicPr>
          <p:cNvPr id="18" name="Graphic 17" descr="Man with solid fill">
            <a:extLst>
              <a:ext uri="{FF2B5EF4-FFF2-40B4-BE49-F238E27FC236}">
                <a16:creationId xmlns:a16="http://schemas.microsoft.com/office/drawing/2014/main" id="{18E04352-365F-53A8-F15D-AFE3E12F2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79577" y="4082251"/>
            <a:ext cx="914400" cy="914400"/>
          </a:xfrm>
          <a:prstGeom prst="rect">
            <a:avLst/>
          </a:prstGeom>
        </p:spPr>
      </p:pic>
      <p:pic>
        <p:nvPicPr>
          <p:cNvPr id="19" name="Graphic 18" descr="Man with solid fill">
            <a:extLst>
              <a:ext uri="{FF2B5EF4-FFF2-40B4-BE49-F238E27FC236}">
                <a16:creationId xmlns:a16="http://schemas.microsoft.com/office/drawing/2014/main" id="{A8B643AE-82B0-4484-4FA4-36FBCA20E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1151" y="4781324"/>
            <a:ext cx="914400" cy="914400"/>
          </a:xfrm>
          <a:prstGeom prst="rect">
            <a:avLst/>
          </a:prstGeom>
        </p:spPr>
      </p:pic>
      <p:pic>
        <p:nvPicPr>
          <p:cNvPr id="20" name="Graphic 19" descr="Man with solid fill">
            <a:extLst>
              <a:ext uri="{FF2B5EF4-FFF2-40B4-BE49-F238E27FC236}">
                <a16:creationId xmlns:a16="http://schemas.microsoft.com/office/drawing/2014/main" id="{9A28ABA8-C59D-87CF-6DC9-884DDB864B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7351" y="2753775"/>
            <a:ext cx="914400" cy="914400"/>
          </a:xfrm>
          <a:prstGeom prst="rect">
            <a:avLst/>
          </a:prstGeom>
        </p:spPr>
      </p:pic>
      <p:pic>
        <p:nvPicPr>
          <p:cNvPr id="21" name="Graphic 20" descr="Man with solid fill">
            <a:extLst>
              <a:ext uri="{FF2B5EF4-FFF2-40B4-BE49-F238E27FC236}">
                <a16:creationId xmlns:a16="http://schemas.microsoft.com/office/drawing/2014/main" id="{15F73127-CB08-B18D-05E3-971D2B810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90126" y="3166650"/>
            <a:ext cx="914400" cy="914400"/>
          </a:xfrm>
          <a:prstGeom prst="rect">
            <a:avLst/>
          </a:prstGeom>
        </p:spPr>
      </p:pic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A8B7BBBB-476E-38D4-CACA-AB55345885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8326" y="3827289"/>
            <a:ext cx="914400" cy="914400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9AE81D36-8FEA-7FEF-87D2-366AB3468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7189" y="3934952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A25CF0C-D8A4-B402-F8BF-C8F69587032F}"/>
              </a:ext>
            </a:extLst>
          </p:cNvPr>
          <p:cNvCxnSpPr>
            <a:cxnSpLocks/>
          </p:cNvCxnSpPr>
          <p:nvPr/>
        </p:nvCxnSpPr>
        <p:spPr>
          <a:xfrm>
            <a:off x="3406386" y="2218066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98D96A7-D1FA-D9D6-75D2-62AFD769A09C}"/>
              </a:ext>
            </a:extLst>
          </p:cNvPr>
          <p:cNvCxnSpPr>
            <a:cxnSpLocks/>
          </p:cNvCxnSpPr>
          <p:nvPr/>
        </p:nvCxnSpPr>
        <p:spPr>
          <a:xfrm>
            <a:off x="6210300" y="4106923"/>
            <a:ext cx="3207527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44BC5A2-3498-7E89-AF59-799B44B83B79}"/>
              </a:ext>
            </a:extLst>
          </p:cNvPr>
          <p:cNvCxnSpPr>
            <a:cxnSpLocks/>
          </p:cNvCxnSpPr>
          <p:nvPr/>
        </p:nvCxnSpPr>
        <p:spPr>
          <a:xfrm>
            <a:off x="6082312" y="2286000"/>
            <a:ext cx="0" cy="182092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FE5DABD-CCBD-8FF1-9A19-AAD2F55129A4}"/>
              </a:ext>
            </a:extLst>
          </p:cNvPr>
          <p:cNvSpPr txBox="1">
            <a:spLocks/>
          </p:cNvSpPr>
          <p:nvPr/>
        </p:nvSpPr>
        <p:spPr>
          <a:xfrm>
            <a:off x="6877050" y="869534"/>
            <a:ext cx="4011224" cy="9144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2100" dirty="0"/>
              <a:t>The T-test analyzes if there is a </a:t>
            </a:r>
            <a:r>
              <a:rPr lang="en-PH" sz="2100" b="1" dirty="0">
                <a:solidFill>
                  <a:srgbClr val="FF0000"/>
                </a:solidFill>
              </a:rPr>
              <a:t>significant difference </a:t>
            </a:r>
            <a:r>
              <a:rPr lang="en-PH" sz="2100" dirty="0"/>
              <a:t>between the </a:t>
            </a:r>
            <a:r>
              <a:rPr lang="en-PH" sz="2100" b="1" dirty="0"/>
              <a:t>means</a:t>
            </a:r>
            <a:r>
              <a:rPr lang="en-PH" sz="2100" dirty="0"/>
              <a:t> of two groups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B57D54-5968-DD8B-EEE9-102C174E2CC0}"/>
              </a:ext>
            </a:extLst>
          </p:cNvPr>
          <p:cNvCxnSpPr/>
          <p:nvPr/>
        </p:nvCxnSpPr>
        <p:spPr>
          <a:xfrm flipH="1">
            <a:off x="6470887" y="1891079"/>
            <a:ext cx="1227526" cy="101448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91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588CF4E-8E2A-636A-893D-8A34C0C31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A34D45-3CD2-793D-015D-7485443CA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04980" y="-12266405"/>
            <a:ext cx="22254548" cy="2880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3A25FA-DDEE-5608-FE3B-640F0D062B8B}"/>
              </a:ext>
            </a:extLst>
          </p:cNvPr>
          <p:cNvSpPr/>
          <p:nvPr/>
        </p:nvSpPr>
        <p:spPr>
          <a:xfrm>
            <a:off x="999744" y="3316224"/>
            <a:ext cx="10777728" cy="44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7DCDC1-6AA1-0522-3AB8-08B69CE91540}"/>
              </a:ext>
            </a:extLst>
          </p:cNvPr>
          <p:cNvSpPr/>
          <p:nvPr/>
        </p:nvSpPr>
        <p:spPr>
          <a:xfrm>
            <a:off x="10907776" y="-2634469"/>
            <a:ext cx="869696" cy="6395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03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67B4E-9829-6E65-9750-B8FC5B00B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91630-55A3-496A-5819-B63AAB48F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Make a Decision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EAC75A7-5699-AF10-28F4-E96893213B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1561" y="10467123"/>
            <a:ext cx="10087221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en-US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en-US" dirty="0">
              <a:latin typeface="+mn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en-US" dirty="0">
              <a:latin typeface="+mn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Critical t (α = 0.05, two-tailed) ≈ 2.06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Observed t ≈ 7.1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/>
              <a:t>Decision: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/>
              <a:t>∣t∣&gt;</a:t>
            </a:r>
            <a:r>
              <a:rPr lang="en-US" altLang="en-US" dirty="0" err="1"/>
              <a:t>tcritical⇒Reject</a:t>
            </a:r>
            <a:r>
              <a:rPr lang="en-US" altLang="en-US" dirty="0"/>
              <a:t> H0∣t∣&gt;</a:t>
            </a:r>
            <a:r>
              <a:rPr lang="en-US" altLang="en-US" dirty="0" err="1"/>
              <a:t>tcritical</a:t>
            </a:r>
            <a:r>
              <a:rPr lang="en-US" altLang="en-US" dirty="0"/>
              <a:t>​⇒Reject H0​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192A43-B02C-A19F-E43C-CF85BF5BAC2B}"/>
                  </a:ext>
                </a:extLst>
              </p:cNvPr>
              <p:cNvSpPr txBox="1"/>
              <p:nvPr/>
            </p:nvSpPr>
            <p:spPr>
              <a:xfrm>
                <a:off x="2976231" y="2151932"/>
                <a:ext cx="6239537" cy="5734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en-US" sz="3000" dirty="0"/>
                  <a:t>Reject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₀</m:t>
                    </m:r>
                  </m:oMath>
                </a14:m>
                <a:r>
                  <a:rPr lang="en-US" altLang="en-US" sz="3000" dirty="0"/>
                  <a:t> the null Hypothesis if: </a:t>
                </a:r>
                <a14:m>
                  <m:oMath xmlns:m="http://schemas.openxmlformats.org/officeDocument/2006/math">
                    <m:r>
                      <a:rPr lang="en-US" altLang="en-US" sz="3000" i="1" dirty="0" smtClean="0">
                        <a:latin typeface="Cambria Math" panose="02040503050406030204" pitchFamily="18" charset="0"/>
                      </a:rPr>
                      <m:t>​</m:t>
                    </m:r>
                  </m:oMath>
                </a14:m>
                <a:endParaRPr lang="en-US" altLang="en-US" sz="3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192A43-B02C-A19F-E43C-CF85BF5BA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231" y="2151932"/>
                <a:ext cx="6239537" cy="573427"/>
              </a:xfrm>
              <a:prstGeom prst="rect">
                <a:avLst/>
              </a:prstGeom>
              <a:blipFill>
                <a:blip r:embed="rId2"/>
                <a:stretch>
                  <a:fillRect l="-2236" t="-1087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9E8380-E75B-58D5-F81D-98A79E4B36F6}"/>
                  </a:ext>
                </a:extLst>
              </p:cNvPr>
              <p:cNvSpPr txBox="1"/>
              <p:nvPr/>
            </p:nvSpPr>
            <p:spPr>
              <a:xfrm>
                <a:off x="3035807" y="3075057"/>
                <a:ext cx="612038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4000" i="1" dirty="0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GB" altLang="en-US" sz="4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altLang="en-US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altLang="en-US" sz="4000" b="0" i="1" smtClean="0">
                              <a:latin typeface="Cambria Math" panose="02040503050406030204" pitchFamily="18" charset="0"/>
                            </a:rPr>
                            <m:t>𝑜𝑏𝑠𝑒𝑟𝑣𝑒𝑑</m:t>
                          </m:r>
                        </m:sub>
                      </m:sSub>
                      <m:r>
                        <a:rPr lang="en-US" altLang="en-US" sz="4000" i="1" dirty="0" smtClean="0">
                          <a:latin typeface="Cambria Math" panose="02040503050406030204" pitchFamily="18" charset="0"/>
                        </a:rPr>
                        <m:t>​ &gt; </m:t>
                      </m:r>
                      <m:sSub>
                        <m:sSubPr>
                          <m:ctrlPr>
                            <a:rPr lang="en-US" alt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altLang="en-US" sz="4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altLang="en-US" sz="4000" b="0" i="1" smtClean="0">
                              <a:latin typeface="Cambria Math" panose="02040503050406030204" pitchFamily="18" charset="0"/>
                            </a:rPr>
                            <m:t>𝑐𝑟𝑖𝑡𝑖𝑐𝑎𝑙</m:t>
                          </m:r>
                        </m:sub>
                      </m:sSub>
                      <m:r>
                        <a:rPr lang="en-GB" altLang="en-US" sz="4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4000" i="1" dirty="0" smtClean="0"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9E8380-E75B-58D5-F81D-98A79E4B3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807" y="3075057"/>
                <a:ext cx="6120384" cy="707886"/>
              </a:xfrm>
              <a:prstGeom prst="rect">
                <a:avLst/>
              </a:prstGeom>
              <a:blipFill>
                <a:blip r:embed="rId3"/>
                <a:stretch>
                  <a:fillRect b="-22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8CA121-C2DA-2314-8D65-6F7491A62557}"/>
                  </a:ext>
                </a:extLst>
              </p:cNvPr>
              <p:cNvSpPr txBox="1"/>
              <p:nvPr/>
            </p:nvSpPr>
            <p:spPr>
              <a:xfrm>
                <a:off x="2976231" y="4364882"/>
                <a:ext cx="3071487" cy="54123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alt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altLang="en-US" sz="3600" i="1">
                              <a:latin typeface="Cambria Math" panose="02040503050406030204" pitchFamily="18" charset="0"/>
                            </a:rPr>
                            <m:t>𝑜𝑏𝑠𝑒𝑟𝑣𝑒𝑑</m:t>
                          </m:r>
                        </m:sub>
                      </m:sSub>
                      <m:r>
                        <a:rPr lang="en-GB" alt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500" b="0" i="1" dirty="0" smtClean="0">
                          <a:latin typeface="Cambria Math" panose="02040503050406030204" pitchFamily="18" charset="0"/>
                        </a:rPr>
                        <m:t>=7.1</m:t>
                      </m:r>
                    </m:oMath>
                  </m:oMathPara>
                </a14:m>
                <a:endParaRPr lang="en-GB" sz="35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8CA121-C2DA-2314-8D65-6F7491A62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231" y="4364882"/>
                <a:ext cx="3071487" cy="541238"/>
              </a:xfrm>
              <a:prstGeom prst="rect">
                <a:avLst/>
              </a:prstGeom>
              <a:blipFill>
                <a:blip r:embed="rId4"/>
                <a:stretch>
                  <a:fillRect l="-2033" t="-6522" r="-2846" b="-32609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D277B4-7297-AE98-9DBF-026E2A686531}"/>
                  </a:ext>
                </a:extLst>
              </p:cNvPr>
              <p:cNvSpPr txBox="1"/>
              <p:nvPr/>
            </p:nvSpPr>
            <p:spPr>
              <a:xfrm>
                <a:off x="6530199" y="4364882"/>
                <a:ext cx="3540393" cy="54123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alt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altLang="en-US" sz="3600" b="0" i="1" smtClean="0">
                              <a:latin typeface="Cambria Math" panose="02040503050406030204" pitchFamily="18" charset="0"/>
                            </a:rPr>
                            <m:t>𝑐𝑟𝑖𝑡𝑖𝑐𝑎𝑙</m:t>
                          </m:r>
                        </m:sub>
                      </m:sSub>
                      <m:r>
                        <a:rPr lang="en-GB" alt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500" b="0" i="1" dirty="0" smtClean="0">
                          <a:latin typeface="Cambria Math" panose="02040503050406030204" pitchFamily="18" charset="0"/>
                        </a:rPr>
                        <m:t>=2.048</m:t>
                      </m:r>
                    </m:oMath>
                  </m:oMathPara>
                </a14:m>
                <a:endParaRPr lang="en-GB" sz="35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D277B4-7297-AE98-9DBF-026E2A686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199" y="4364882"/>
                <a:ext cx="3540393" cy="541238"/>
              </a:xfrm>
              <a:prstGeom prst="rect">
                <a:avLst/>
              </a:prstGeom>
              <a:blipFill>
                <a:blip r:embed="rId5"/>
                <a:stretch>
                  <a:fillRect t="-6522" b="-32609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E8F57C-173D-E693-FC02-B3634DFDA962}"/>
                  </a:ext>
                </a:extLst>
              </p:cNvPr>
              <p:cNvSpPr txBox="1"/>
              <p:nvPr/>
            </p:nvSpPr>
            <p:spPr>
              <a:xfrm>
                <a:off x="3035807" y="5359563"/>
                <a:ext cx="612038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4000" i="1" dirty="0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GB" altLang="en-US" sz="4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altLang="en-US" sz="400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GB" altLang="en-US" sz="4000" b="0" i="1" smtClean="0">
                          <a:latin typeface="Cambria Math" panose="02040503050406030204" pitchFamily="18" charset="0"/>
                        </a:rPr>
                        <m:t>.1</m:t>
                      </m:r>
                      <m:r>
                        <a:rPr lang="en-US" altLang="en-US" sz="4000" i="1" dirty="0" smtClean="0">
                          <a:latin typeface="Cambria Math" panose="02040503050406030204" pitchFamily="18" charset="0"/>
                        </a:rPr>
                        <m:t>​ &gt;</m:t>
                      </m:r>
                      <m:r>
                        <a:rPr lang="en-GB" altLang="en-US" sz="4000" b="0" i="1" smtClean="0">
                          <a:latin typeface="Cambria Math" panose="02040503050406030204" pitchFamily="18" charset="0"/>
                        </a:rPr>
                        <m:t>2.048</m:t>
                      </m:r>
                      <m:r>
                        <a:rPr lang="en-GB" altLang="en-US" sz="4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4000" i="1" dirty="0" smtClean="0"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E8F57C-173D-E693-FC02-B3634DFDA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807" y="5359563"/>
                <a:ext cx="6120384" cy="707886"/>
              </a:xfrm>
              <a:prstGeom prst="rect">
                <a:avLst/>
              </a:prstGeom>
              <a:blipFill>
                <a:blip r:embed="rId6"/>
                <a:stretch>
                  <a:fillRect b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24765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1B73-90DA-49C4-4E85-71EFF0220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Interpretation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405C4D6-D2F2-2BC2-6FA9-2E968388C1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20031" y="4706069"/>
            <a:ext cx="11155680" cy="201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500" dirty="0">
                <a:latin typeface="+mn-lt"/>
              </a:rPr>
              <a:t>There is strong statistical evidence that the mean exam scores of the two classes are different.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en-US" altLang="en-US" sz="2500" dirty="0">
                <a:latin typeface="+mn-lt"/>
              </a:rPr>
            </a:br>
            <a:r>
              <a:rPr lang="en-US" altLang="en-US" sz="2500" dirty="0">
                <a:latin typeface="+mn-lt"/>
              </a:rPr>
              <a:t>Students taught by Teacher A scored significantly higher than those taught by Teacher B.</a:t>
            </a:r>
          </a:p>
        </p:txBody>
      </p:sp>
      <p:pic>
        <p:nvPicPr>
          <p:cNvPr id="5" name="Picture 4" descr="A teacher teaching students in a classroom&#10;&#10;AI-generated content may be incorrect.">
            <a:extLst>
              <a:ext uri="{FF2B5EF4-FFF2-40B4-BE49-F238E27FC236}">
                <a16:creationId xmlns:a16="http://schemas.microsoft.com/office/drawing/2014/main" id="{9A9A54E5-BADE-1997-1023-A59B6C2A9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652" y="2113592"/>
            <a:ext cx="3492500" cy="2438400"/>
          </a:xfrm>
          <a:prstGeom prst="rect">
            <a:avLst/>
          </a:prstGeom>
        </p:spPr>
      </p:pic>
      <p:pic>
        <p:nvPicPr>
          <p:cNvPr id="6" name="Picture 5" descr="A group of kids sitting at a table with books&#10;&#10;AI-generated content may be incorrect.">
            <a:extLst>
              <a:ext uri="{FF2B5EF4-FFF2-40B4-BE49-F238E27FC236}">
                <a16:creationId xmlns:a16="http://schemas.microsoft.com/office/drawing/2014/main" id="{E903E9C1-8A08-9798-270E-0F12A19C0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71" y="2113592"/>
            <a:ext cx="38481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16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F7206-70AC-B3B7-14B6-3EDFCE4B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0B6F630-03EA-542F-D5EE-6635A335D089}"/>
              </a:ext>
            </a:extLst>
          </p:cNvPr>
          <p:cNvGraphicFramePr/>
          <p:nvPr/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Graphic 7" descr="Man with solid fill">
            <a:extLst>
              <a:ext uri="{FF2B5EF4-FFF2-40B4-BE49-F238E27FC236}">
                <a16:creationId xmlns:a16="http://schemas.microsoft.com/office/drawing/2014/main" id="{4E69AD97-7559-CCA4-E360-2961E2ACB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5487" y="1444012"/>
            <a:ext cx="914400" cy="914400"/>
          </a:xfrm>
          <a:prstGeom prst="rect">
            <a:avLst/>
          </a:prstGeom>
        </p:spPr>
      </p:pic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5ADF68D0-B343-316F-3AA8-667DA207A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5287" y="2414175"/>
            <a:ext cx="914400" cy="914400"/>
          </a:xfrm>
          <a:prstGeom prst="rect">
            <a:avLst/>
          </a:prstGeom>
        </p:spPr>
      </p:pic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CCE349AD-3881-D229-A91A-8B07EB9BD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9538" y="2414175"/>
            <a:ext cx="914400" cy="914400"/>
          </a:xfrm>
          <a:prstGeom prst="rect">
            <a:avLst/>
          </a:prstGeom>
        </p:spPr>
      </p:pic>
      <p:pic>
        <p:nvPicPr>
          <p:cNvPr id="11" name="Graphic 10" descr="Man with solid fill">
            <a:extLst>
              <a:ext uri="{FF2B5EF4-FFF2-40B4-BE49-F238E27FC236}">
                <a16:creationId xmlns:a16="http://schemas.microsoft.com/office/drawing/2014/main" id="{A3EE522D-6C29-5949-7D71-031F155A2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3137" y="3267280"/>
            <a:ext cx="914400" cy="914400"/>
          </a:xfrm>
          <a:prstGeom prst="rect">
            <a:avLst/>
          </a:prstGeom>
        </p:spPr>
      </p:pic>
      <p:pic>
        <p:nvPicPr>
          <p:cNvPr id="12" name="Graphic 11" descr="Man with solid fill">
            <a:extLst>
              <a:ext uri="{FF2B5EF4-FFF2-40B4-BE49-F238E27FC236}">
                <a16:creationId xmlns:a16="http://schemas.microsoft.com/office/drawing/2014/main" id="{5397623E-FB21-4919-7131-A3B820E95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7312" y="1085699"/>
            <a:ext cx="914400" cy="914400"/>
          </a:xfrm>
          <a:prstGeom prst="rect">
            <a:avLst/>
          </a:prstGeom>
        </p:spPr>
      </p:pic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DCACCBB4-8CA5-7B3D-85FE-8DCB28879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0087" y="1498574"/>
            <a:ext cx="914400" cy="914400"/>
          </a:xfrm>
          <a:prstGeom prst="rect">
            <a:avLst/>
          </a:prstGeom>
        </p:spPr>
      </p:pic>
      <p:pic>
        <p:nvPicPr>
          <p:cNvPr id="14" name="Graphic 13" descr="Man with solid fill">
            <a:extLst>
              <a:ext uri="{FF2B5EF4-FFF2-40B4-BE49-F238E27FC236}">
                <a16:creationId xmlns:a16="http://schemas.microsoft.com/office/drawing/2014/main" id="{12775606-A528-7BCA-ED72-3C916CF43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53512" y="2051549"/>
            <a:ext cx="914400" cy="914400"/>
          </a:xfrm>
          <a:prstGeom prst="rect">
            <a:avLst/>
          </a:prstGeom>
        </p:spPr>
      </p:pic>
      <p:pic>
        <p:nvPicPr>
          <p:cNvPr id="15" name="Graphic 14" descr="Man with solid fill">
            <a:extLst>
              <a:ext uri="{FF2B5EF4-FFF2-40B4-BE49-F238E27FC236}">
                <a16:creationId xmlns:a16="http://schemas.microsoft.com/office/drawing/2014/main" id="{A00E6923-785E-BF2A-80BE-8DADAB750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0112" y="2871375"/>
            <a:ext cx="914400" cy="914400"/>
          </a:xfrm>
          <a:prstGeom prst="rect">
            <a:avLst/>
          </a:prstGeom>
        </p:spPr>
      </p:pic>
      <p:pic>
        <p:nvPicPr>
          <p:cNvPr id="16" name="Graphic 15" descr="Man with solid fill">
            <a:extLst>
              <a:ext uri="{FF2B5EF4-FFF2-40B4-BE49-F238E27FC236}">
                <a16:creationId xmlns:a16="http://schemas.microsoft.com/office/drawing/2014/main" id="{09378C0D-A26A-2575-61B9-AE59FF0BE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5526" y="2816813"/>
            <a:ext cx="914400" cy="914400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59BE5999-7E7D-9E9F-B1D8-28CD330BC8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9176" y="4062863"/>
            <a:ext cx="914400" cy="914400"/>
          </a:xfrm>
          <a:prstGeom prst="rect">
            <a:avLst/>
          </a:prstGeom>
        </p:spPr>
      </p:pic>
      <p:pic>
        <p:nvPicPr>
          <p:cNvPr id="18" name="Graphic 17" descr="Man with solid fill">
            <a:extLst>
              <a:ext uri="{FF2B5EF4-FFF2-40B4-BE49-F238E27FC236}">
                <a16:creationId xmlns:a16="http://schemas.microsoft.com/office/drawing/2014/main" id="{2A3A5B89-6A9A-9A45-B68F-E703951F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79577" y="3786976"/>
            <a:ext cx="914400" cy="914400"/>
          </a:xfrm>
          <a:prstGeom prst="rect">
            <a:avLst/>
          </a:prstGeom>
        </p:spPr>
      </p:pic>
      <p:pic>
        <p:nvPicPr>
          <p:cNvPr id="19" name="Graphic 18" descr="Man with solid fill">
            <a:extLst>
              <a:ext uri="{FF2B5EF4-FFF2-40B4-BE49-F238E27FC236}">
                <a16:creationId xmlns:a16="http://schemas.microsoft.com/office/drawing/2014/main" id="{7658B9EB-EB95-4295-9011-85932D0B35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1151" y="4486049"/>
            <a:ext cx="914400" cy="914400"/>
          </a:xfrm>
          <a:prstGeom prst="rect">
            <a:avLst/>
          </a:prstGeom>
        </p:spPr>
      </p:pic>
      <p:pic>
        <p:nvPicPr>
          <p:cNvPr id="20" name="Graphic 19" descr="Man with solid fill">
            <a:extLst>
              <a:ext uri="{FF2B5EF4-FFF2-40B4-BE49-F238E27FC236}">
                <a16:creationId xmlns:a16="http://schemas.microsoft.com/office/drawing/2014/main" id="{14CB9AB3-7499-4F88-D67B-E4398062DD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7351" y="2458500"/>
            <a:ext cx="914400" cy="914400"/>
          </a:xfrm>
          <a:prstGeom prst="rect">
            <a:avLst/>
          </a:prstGeom>
        </p:spPr>
      </p:pic>
      <p:pic>
        <p:nvPicPr>
          <p:cNvPr id="21" name="Graphic 20" descr="Man with solid fill">
            <a:extLst>
              <a:ext uri="{FF2B5EF4-FFF2-40B4-BE49-F238E27FC236}">
                <a16:creationId xmlns:a16="http://schemas.microsoft.com/office/drawing/2014/main" id="{7E3B7770-9F8D-BF82-B1F9-25CDC2989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90126" y="2871375"/>
            <a:ext cx="914400" cy="914400"/>
          </a:xfrm>
          <a:prstGeom prst="rect">
            <a:avLst/>
          </a:prstGeom>
        </p:spPr>
      </p:pic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B1FC7E48-B0E0-9320-599F-73067D6EE3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8326" y="3532014"/>
            <a:ext cx="914400" cy="914400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546598D2-CEE6-2ED6-1B22-5E4A5C95B0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7189" y="3639677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1F6601-007B-E6EC-BCF2-AF71F1AD4710}"/>
              </a:ext>
            </a:extLst>
          </p:cNvPr>
          <p:cNvCxnSpPr>
            <a:cxnSpLocks/>
          </p:cNvCxnSpPr>
          <p:nvPr/>
        </p:nvCxnSpPr>
        <p:spPr>
          <a:xfrm>
            <a:off x="3406386" y="2588098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03CC71-9960-3499-A08F-4284FD0FF57F}"/>
              </a:ext>
            </a:extLst>
          </p:cNvPr>
          <p:cNvCxnSpPr>
            <a:cxnSpLocks/>
          </p:cNvCxnSpPr>
          <p:nvPr/>
        </p:nvCxnSpPr>
        <p:spPr>
          <a:xfrm>
            <a:off x="6210300" y="3811648"/>
            <a:ext cx="3207527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1134A8-0759-947A-81ED-927FA8C2C995}"/>
              </a:ext>
            </a:extLst>
          </p:cNvPr>
          <p:cNvCxnSpPr>
            <a:cxnSpLocks/>
          </p:cNvCxnSpPr>
          <p:nvPr/>
        </p:nvCxnSpPr>
        <p:spPr>
          <a:xfrm>
            <a:off x="6082312" y="2686050"/>
            <a:ext cx="0" cy="1125598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69434-3372-630E-854B-36162DD830EF}"/>
              </a:ext>
            </a:extLst>
          </p:cNvPr>
          <p:cNvSpPr txBox="1">
            <a:spLocks/>
          </p:cNvSpPr>
          <p:nvPr/>
        </p:nvSpPr>
        <p:spPr>
          <a:xfrm>
            <a:off x="6877050" y="869534"/>
            <a:ext cx="4011224" cy="9144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2100" dirty="0"/>
              <a:t>The T-test analyzes if there is a </a:t>
            </a:r>
            <a:r>
              <a:rPr lang="en-PH" sz="2100" b="1" dirty="0">
                <a:solidFill>
                  <a:srgbClr val="FF0000"/>
                </a:solidFill>
              </a:rPr>
              <a:t>significant difference </a:t>
            </a:r>
            <a:r>
              <a:rPr lang="en-PH" sz="2100" dirty="0"/>
              <a:t>between the </a:t>
            </a:r>
            <a:r>
              <a:rPr lang="en-PH" sz="2100" b="1" dirty="0"/>
              <a:t>means</a:t>
            </a:r>
            <a:r>
              <a:rPr lang="en-PH" sz="2100" dirty="0"/>
              <a:t> of two groups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DAEDA9F-0153-853C-B26F-AB5F64E7CF1E}"/>
              </a:ext>
            </a:extLst>
          </p:cNvPr>
          <p:cNvCxnSpPr/>
          <p:nvPr/>
        </p:nvCxnSpPr>
        <p:spPr>
          <a:xfrm flipH="1">
            <a:off x="6470887" y="1891079"/>
            <a:ext cx="1227526" cy="101448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732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E214D-BB4F-DE86-DF41-C92A8D3E0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8A6F5A4-680C-2F92-F104-C4FBA29C907C}"/>
              </a:ext>
            </a:extLst>
          </p:cNvPr>
          <p:cNvGraphicFramePr/>
          <p:nvPr/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Graphic 7" descr="Man with solid fill">
            <a:extLst>
              <a:ext uri="{FF2B5EF4-FFF2-40B4-BE49-F238E27FC236}">
                <a16:creationId xmlns:a16="http://schemas.microsoft.com/office/drawing/2014/main" id="{D2D97EE7-A4BA-CBF7-4B83-C1C73A424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5487" y="1444012"/>
            <a:ext cx="914400" cy="914400"/>
          </a:xfrm>
          <a:prstGeom prst="rect">
            <a:avLst/>
          </a:prstGeom>
        </p:spPr>
      </p:pic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CD36F1C3-B7D6-5A2A-7058-5E1686762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5287" y="2414175"/>
            <a:ext cx="914400" cy="914400"/>
          </a:xfrm>
          <a:prstGeom prst="rect">
            <a:avLst/>
          </a:prstGeom>
        </p:spPr>
      </p:pic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939538F3-446F-74BA-AED2-5CE350002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9538" y="2414175"/>
            <a:ext cx="914400" cy="914400"/>
          </a:xfrm>
          <a:prstGeom prst="rect">
            <a:avLst/>
          </a:prstGeom>
        </p:spPr>
      </p:pic>
      <p:pic>
        <p:nvPicPr>
          <p:cNvPr id="11" name="Graphic 10" descr="Man with solid fill">
            <a:extLst>
              <a:ext uri="{FF2B5EF4-FFF2-40B4-BE49-F238E27FC236}">
                <a16:creationId xmlns:a16="http://schemas.microsoft.com/office/drawing/2014/main" id="{1B64DD6C-D89E-71DD-7B2E-1F6D8872C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3137" y="3267280"/>
            <a:ext cx="914400" cy="914400"/>
          </a:xfrm>
          <a:prstGeom prst="rect">
            <a:avLst/>
          </a:prstGeom>
        </p:spPr>
      </p:pic>
      <p:pic>
        <p:nvPicPr>
          <p:cNvPr id="12" name="Graphic 11" descr="Man with solid fill">
            <a:extLst>
              <a:ext uri="{FF2B5EF4-FFF2-40B4-BE49-F238E27FC236}">
                <a16:creationId xmlns:a16="http://schemas.microsoft.com/office/drawing/2014/main" id="{02563370-6B1F-4FEE-3DE6-C8323F0C1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7312" y="1085699"/>
            <a:ext cx="914400" cy="914400"/>
          </a:xfrm>
          <a:prstGeom prst="rect">
            <a:avLst/>
          </a:prstGeom>
        </p:spPr>
      </p:pic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E2F0E323-B191-F425-ABB4-3BA001F62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0087" y="1498574"/>
            <a:ext cx="914400" cy="914400"/>
          </a:xfrm>
          <a:prstGeom prst="rect">
            <a:avLst/>
          </a:prstGeom>
        </p:spPr>
      </p:pic>
      <p:pic>
        <p:nvPicPr>
          <p:cNvPr id="14" name="Graphic 13" descr="Man with solid fill">
            <a:extLst>
              <a:ext uri="{FF2B5EF4-FFF2-40B4-BE49-F238E27FC236}">
                <a16:creationId xmlns:a16="http://schemas.microsoft.com/office/drawing/2014/main" id="{529CA625-4EF4-4C91-0682-004211B9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53512" y="2051549"/>
            <a:ext cx="914400" cy="914400"/>
          </a:xfrm>
          <a:prstGeom prst="rect">
            <a:avLst/>
          </a:prstGeom>
        </p:spPr>
      </p:pic>
      <p:pic>
        <p:nvPicPr>
          <p:cNvPr id="15" name="Graphic 14" descr="Man with solid fill">
            <a:extLst>
              <a:ext uri="{FF2B5EF4-FFF2-40B4-BE49-F238E27FC236}">
                <a16:creationId xmlns:a16="http://schemas.microsoft.com/office/drawing/2014/main" id="{1764CB02-0895-F547-9E1D-591C63E33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0112" y="2871375"/>
            <a:ext cx="914400" cy="914400"/>
          </a:xfrm>
          <a:prstGeom prst="rect">
            <a:avLst/>
          </a:prstGeom>
        </p:spPr>
      </p:pic>
      <p:pic>
        <p:nvPicPr>
          <p:cNvPr id="16" name="Graphic 15" descr="Man with solid fill">
            <a:extLst>
              <a:ext uri="{FF2B5EF4-FFF2-40B4-BE49-F238E27FC236}">
                <a16:creationId xmlns:a16="http://schemas.microsoft.com/office/drawing/2014/main" id="{7D31B308-F39F-FA4E-4E69-54A2853216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5526" y="2816813"/>
            <a:ext cx="914400" cy="914400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B915775E-5E7F-A79F-79AB-B7620811C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9176" y="4062863"/>
            <a:ext cx="914400" cy="914400"/>
          </a:xfrm>
          <a:prstGeom prst="rect">
            <a:avLst/>
          </a:prstGeom>
        </p:spPr>
      </p:pic>
      <p:pic>
        <p:nvPicPr>
          <p:cNvPr id="18" name="Graphic 17" descr="Man with solid fill">
            <a:extLst>
              <a:ext uri="{FF2B5EF4-FFF2-40B4-BE49-F238E27FC236}">
                <a16:creationId xmlns:a16="http://schemas.microsoft.com/office/drawing/2014/main" id="{07DAFE4B-A3C3-4724-1C91-528F3BA53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79577" y="3786976"/>
            <a:ext cx="914400" cy="914400"/>
          </a:xfrm>
          <a:prstGeom prst="rect">
            <a:avLst/>
          </a:prstGeom>
        </p:spPr>
      </p:pic>
      <p:pic>
        <p:nvPicPr>
          <p:cNvPr id="19" name="Graphic 18" descr="Man with solid fill">
            <a:extLst>
              <a:ext uri="{FF2B5EF4-FFF2-40B4-BE49-F238E27FC236}">
                <a16:creationId xmlns:a16="http://schemas.microsoft.com/office/drawing/2014/main" id="{D2417B5B-F5D9-6AB8-00A3-88C20EDF65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1151" y="4486049"/>
            <a:ext cx="914400" cy="914400"/>
          </a:xfrm>
          <a:prstGeom prst="rect">
            <a:avLst/>
          </a:prstGeom>
        </p:spPr>
      </p:pic>
      <p:pic>
        <p:nvPicPr>
          <p:cNvPr id="20" name="Graphic 19" descr="Man with solid fill">
            <a:extLst>
              <a:ext uri="{FF2B5EF4-FFF2-40B4-BE49-F238E27FC236}">
                <a16:creationId xmlns:a16="http://schemas.microsoft.com/office/drawing/2014/main" id="{9F0B5413-DC71-ED5B-FFA1-5827A6F97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7351" y="2458500"/>
            <a:ext cx="914400" cy="914400"/>
          </a:xfrm>
          <a:prstGeom prst="rect">
            <a:avLst/>
          </a:prstGeom>
        </p:spPr>
      </p:pic>
      <p:pic>
        <p:nvPicPr>
          <p:cNvPr id="21" name="Graphic 20" descr="Man with solid fill">
            <a:extLst>
              <a:ext uri="{FF2B5EF4-FFF2-40B4-BE49-F238E27FC236}">
                <a16:creationId xmlns:a16="http://schemas.microsoft.com/office/drawing/2014/main" id="{1A217524-0A1E-00FC-75CD-F302F3D3EB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90126" y="2871375"/>
            <a:ext cx="914400" cy="914400"/>
          </a:xfrm>
          <a:prstGeom prst="rect">
            <a:avLst/>
          </a:prstGeom>
        </p:spPr>
      </p:pic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A5C94B47-CC01-2537-3A97-B5DC7F752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8326" y="3532014"/>
            <a:ext cx="914400" cy="914400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48CFFEAF-9770-8914-6641-FED1888A06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7189" y="3639677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835C7A-8268-272B-C684-28186CE438E6}"/>
              </a:ext>
            </a:extLst>
          </p:cNvPr>
          <p:cNvCxnSpPr>
            <a:cxnSpLocks/>
          </p:cNvCxnSpPr>
          <p:nvPr/>
        </p:nvCxnSpPr>
        <p:spPr>
          <a:xfrm>
            <a:off x="3406386" y="2588098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4F7B77-A5A7-7FAA-3390-7F050D97BB54}"/>
              </a:ext>
            </a:extLst>
          </p:cNvPr>
          <p:cNvCxnSpPr>
            <a:cxnSpLocks/>
          </p:cNvCxnSpPr>
          <p:nvPr/>
        </p:nvCxnSpPr>
        <p:spPr>
          <a:xfrm>
            <a:off x="6210300" y="3811648"/>
            <a:ext cx="3207527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3C79DC7-A6A8-F04E-B8E8-CECBACABEBDF}"/>
              </a:ext>
            </a:extLst>
          </p:cNvPr>
          <p:cNvCxnSpPr>
            <a:cxnSpLocks/>
          </p:cNvCxnSpPr>
          <p:nvPr/>
        </p:nvCxnSpPr>
        <p:spPr>
          <a:xfrm>
            <a:off x="6082312" y="2686050"/>
            <a:ext cx="0" cy="1125598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BC033-C1BC-47CC-288A-B68DF0FF21E4}"/>
              </a:ext>
            </a:extLst>
          </p:cNvPr>
          <p:cNvSpPr txBox="1">
            <a:spLocks/>
          </p:cNvSpPr>
          <p:nvPr/>
        </p:nvSpPr>
        <p:spPr>
          <a:xfrm>
            <a:off x="6877050" y="869534"/>
            <a:ext cx="4011224" cy="9144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2100" dirty="0"/>
              <a:t>For example, two groups would be patients who received </a:t>
            </a:r>
            <a:r>
              <a:rPr lang="en-PH" sz="2100" b="1" dirty="0">
                <a:solidFill>
                  <a:srgbClr val="0070C0"/>
                </a:solidFill>
              </a:rPr>
              <a:t>Drug A</a:t>
            </a:r>
            <a:r>
              <a:rPr lang="en-PH" sz="2100" b="1" dirty="0"/>
              <a:t> </a:t>
            </a:r>
            <a:r>
              <a:rPr lang="en-PH" sz="2100" dirty="0"/>
              <a:t>and </a:t>
            </a:r>
            <a:r>
              <a:rPr lang="en-PH" sz="2100" b="1" dirty="0">
                <a:solidFill>
                  <a:srgbClr val="00B050"/>
                </a:solidFill>
              </a:rPr>
              <a:t>Drug B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C8D42B-6DF4-32F7-1A0B-49033E57A62C}"/>
              </a:ext>
            </a:extLst>
          </p:cNvPr>
          <p:cNvCxnSpPr/>
          <p:nvPr/>
        </p:nvCxnSpPr>
        <p:spPr>
          <a:xfrm flipH="1">
            <a:off x="6470887" y="1891079"/>
            <a:ext cx="1227526" cy="101448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Graphic 5" descr="Medicine with solid fill">
            <a:extLst>
              <a:ext uri="{FF2B5EF4-FFF2-40B4-BE49-F238E27FC236}">
                <a16:creationId xmlns:a16="http://schemas.microsoft.com/office/drawing/2014/main" id="{7C0B763D-4B01-B228-0A17-F50AFB27A0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89068" y="831445"/>
            <a:ext cx="914400" cy="914400"/>
          </a:xfrm>
          <a:prstGeom prst="rect">
            <a:avLst/>
          </a:prstGeom>
        </p:spPr>
      </p:pic>
      <p:pic>
        <p:nvPicPr>
          <p:cNvPr id="5" name="Graphic 4" descr="Medicine with solid fill">
            <a:extLst>
              <a:ext uri="{FF2B5EF4-FFF2-40B4-BE49-F238E27FC236}">
                <a16:creationId xmlns:a16="http://schemas.microsoft.com/office/drawing/2014/main" id="{552D6ADE-A4AA-EAD0-DB89-95399A5BCE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74877" y="20928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18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2D9DA-4880-88E4-B281-5C3A3BB99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84C5714-7483-15D7-8A4F-06D4FD55BB7D}"/>
              </a:ext>
            </a:extLst>
          </p:cNvPr>
          <p:cNvGraphicFramePr/>
          <p:nvPr/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Graphic 7" descr="Man with solid fill">
            <a:extLst>
              <a:ext uri="{FF2B5EF4-FFF2-40B4-BE49-F238E27FC236}">
                <a16:creationId xmlns:a16="http://schemas.microsoft.com/office/drawing/2014/main" id="{2FB16688-6A4F-94B7-8347-665096B34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5487" y="1444012"/>
            <a:ext cx="914400" cy="914400"/>
          </a:xfrm>
          <a:prstGeom prst="rect">
            <a:avLst/>
          </a:prstGeom>
        </p:spPr>
      </p:pic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A60A6BA6-D00A-A519-50A9-40EE450BB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5287" y="2414175"/>
            <a:ext cx="914400" cy="914400"/>
          </a:xfrm>
          <a:prstGeom prst="rect">
            <a:avLst/>
          </a:prstGeom>
        </p:spPr>
      </p:pic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E1E4327D-75C1-BC90-06DA-62EF3FE85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9538" y="2414175"/>
            <a:ext cx="914400" cy="914400"/>
          </a:xfrm>
          <a:prstGeom prst="rect">
            <a:avLst/>
          </a:prstGeom>
        </p:spPr>
      </p:pic>
      <p:pic>
        <p:nvPicPr>
          <p:cNvPr id="11" name="Graphic 10" descr="Man with solid fill">
            <a:extLst>
              <a:ext uri="{FF2B5EF4-FFF2-40B4-BE49-F238E27FC236}">
                <a16:creationId xmlns:a16="http://schemas.microsoft.com/office/drawing/2014/main" id="{71F825E9-078E-76E5-E8A7-6131CF421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3137" y="3267280"/>
            <a:ext cx="914400" cy="914400"/>
          </a:xfrm>
          <a:prstGeom prst="rect">
            <a:avLst/>
          </a:prstGeom>
        </p:spPr>
      </p:pic>
      <p:pic>
        <p:nvPicPr>
          <p:cNvPr id="12" name="Graphic 11" descr="Man with solid fill">
            <a:extLst>
              <a:ext uri="{FF2B5EF4-FFF2-40B4-BE49-F238E27FC236}">
                <a16:creationId xmlns:a16="http://schemas.microsoft.com/office/drawing/2014/main" id="{EE40105B-D298-4B23-58C4-4C6D4BEC8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7312" y="1085699"/>
            <a:ext cx="914400" cy="914400"/>
          </a:xfrm>
          <a:prstGeom prst="rect">
            <a:avLst/>
          </a:prstGeom>
        </p:spPr>
      </p:pic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812C3F59-1C35-D98D-0C11-5C894BB7A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0087" y="1498574"/>
            <a:ext cx="914400" cy="914400"/>
          </a:xfrm>
          <a:prstGeom prst="rect">
            <a:avLst/>
          </a:prstGeom>
        </p:spPr>
      </p:pic>
      <p:pic>
        <p:nvPicPr>
          <p:cNvPr id="14" name="Graphic 13" descr="Man with solid fill">
            <a:extLst>
              <a:ext uri="{FF2B5EF4-FFF2-40B4-BE49-F238E27FC236}">
                <a16:creationId xmlns:a16="http://schemas.microsoft.com/office/drawing/2014/main" id="{A9E63904-8F05-D349-25B0-A7E6EC131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53512" y="2051549"/>
            <a:ext cx="914400" cy="914400"/>
          </a:xfrm>
          <a:prstGeom prst="rect">
            <a:avLst/>
          </a:prstGeom>
        </p:spPr>
      </p:pic>
      <p:pic>
        <p:nvPicPr>
          <p:cNvPr id="15" name="Graphic 14" descr="Man with solid fill">
            <a:extLst>
              <a:ext uri="{FF2B5EF4-FFF2-40B4-BE49-F238E27FC236}">
                <a16:creationId xmlns:a16="http://schemas.microsoft.com/office/drawing/2014/main" id="{D981411D-8FFC-0471-95D8-472F62CD1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0112" y="2871375"/>
            <a:ext cx="914400" cy="914400"/>
          </a:xfrm>
          <a:prstGeom prst="rect">
            <a:avLst/>
          </a:prstGeom>
        </p:spPr>
      </p:pic>
      <p:pic>
        <p:nvPicPr>
          <p:cNvPr id="16" name="Graphic 15" descr="Man with solid fill">
            <a:extLst>
              <a:ext uri="{FF2B5EF4-FFF2-40B4-BE49-F238E27FC236}">
                <a16:creationId xmlns:a16="http://schemas.microsoft.com/office/drawing/2014/main" id="{74690018-F960-6FB3-C5CD-C5AA2CC40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5526" y="2816813"/>
            <a:ext cx="914400" cy="914400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D2986794-CFBD-CC23-01B6-D404658A36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9176" y="4062863"/>
            <a:ext cx="914400" cy="914400"/>
          </a:xfrm>
          <a:prstGeom prst="rect">
            <a:avLst/>
          </a:prstGeom>
        </p:spPr>
      </p:pic>
      <p:pic>
        <p:nvPicPr>
          <p:cNvPr id="18" name="Graphic 17" descr="Man with solid fill">
            <a:extLst>
              <a:ext uri="{FF2B5EF4-FFF2-40B4-BE49-F238E27FC236}">
                <a16:creationId xmlns:a16="http://schemas.microsoft.com/office/drawing/2014/main" id="{D8E1C334-3409-B093-2370-C053FC1359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79577" y="3786976"/>
            <a:ext cx="914400" cy="914400"/>
          </a:xfrm>
          <a:prstGeom prst="rect">
            <a:avLst/>
          </a:prstGeom>
        </p:spPr>
      </p:pic>
      <p:pic>
        <p:nvPicPr>
          <p:cNvPr id="19" name="Graphic 18" descr="Man with solid fill">
            <a:extLst>
              <a:ext uri="{FF2B5EF4-FFF2-40B4-BE49-F238E27FC236}">
                <a16:creationId xmlns:a16="http://schemas.microsoft.com/office/drawing/2014/main" id="{1B152B95-BDEF-FFBE-FAE9-E88BBD7865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1151" y="4486049"/>
            <a:ext cx="914400" cy="914400"/>
          </a:xfrm>
          <a:prstGeom prst="rect">
            <a:avLst/>
          </a:prstGeom>
        </p:spPr>
      </p:pic>
      <p:pic>
        <p:nvPicPr>
          <p:cNvPr id="20" name="Graphic 19" descr="Man with solid fill">
            <a:extLst>
              <a:ext uri="{FF2B5EF4-FFF2-40B4-BE49-F238E27FC236}">
                <a16:creationId xmlns:a16="http://schemas.microsoft.com/office/drawing/2014/main" id="{A98CA08F-9B58-4A03-628C-3700260BC0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7351" y="2458500"/>
            <a:ext cx="914400" cy="914400"/>
          </a:xfrm>
          <a:prstGeom prst="rect">
            <a:avLst/>
          </a:prstGeom>
        </p:spPr>
      </p:pic>
      <p:pic>
        <p:nvPicPr>
          <p:cNvPr id="21" name="Graphic 20" descr="Man with solid fill">
            <a:extLst>
              <a:ext uri="{FF2B5EF4-FFF2-40B4-BE49-F238E27FC236}">
                <a16:creationId xmlns:a16="http://schemas.microsoft.com/office/drawing/2014/main" id="{59F81D04-EFF9-4694-046A-498684AA5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90126" y="2871375"/>
            <a:ext cx="914400" cy="914400"/>
          </a:xfrm>
          <a:prstGeom prst="rect">
            <a:avLst/>
          </a:prstGeom>
        </p:spPr>
      </p:pic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E6D95931-B9FA-5414-0A19-0C336A4FE9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8326" y="3532014"/>
            <a:ext cx="914400" cy="914400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E448892D-992C-DC1F-9165-CC427B194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7189" y="3639677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14174C1-20F6-B8DD-7B8E-CCAD781C2C7B}"/>
              </a:ext>
            </a:extLst>
          </p:cNvPr>
          <p:cNvCxnSpPr>
            <a:cxnSpLocks/>
          </p:cNvCxnSpPr>
          <p:nvPr/>
        </p:nvCxnSpPr>
        <p:spPr>
          <a:xfrm>
            <a:off x="3406386" y="2588098"/>
            <a:ext cx="2746764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D86BECD-E8D3-037E-A7A7-92F03C7F72B7}"/>
              </a:ext>
            </a:extLst>
          </p:cNvPr>
          <p:cNvCxnSpPr>
            <a:cxnSpLocks/>
          </p:cNvCxnSpPr>
          <p:nvPr/>
        </p:nvCxnSpPr>
        <p:spPr>
          <a:xfrm>
            <a:off x="6210300" y="3811648"/>
            <a:ext cx="3207527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B7F099-F0FC-EDD3-C9A1-FEB59A21A13A}"/>
              </a:ext>
            </a:extLst>
          </p:cNvPr>
          <p:cNvCxnSpPr>
            <a:cxnSpLocks/>
          </p:cNvCxnSpPr>
          <p:nvPr/>
        </p:nvCxnSpPr>
        <p:spPr>
          <a:xfrm>
            <a:off x="6082312" y="2686050"/>
            <a:ext cx="0" cy="1125598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EC943-07B8-00E4-D6C7-621392C8D15F}"/>
              </a:ext>
            </a:extLst>
          </p:cNvPr>
          <p:cNvSpPr txBox="1">
            <a:spLocks/>
          </p:cNvSpPr>
          <p:nvPr/>
        </p:nvSpPr>
        <p:spPr>
          <a:xfrm>
            <a:off x="6877050" y="869534"/>
            <a:ext cx="4853850" cy="9144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2100" dirty="0"/>
              <a:t>We would like to know if there is a difference between blood pressure between these two groups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72CF40-EB18-6122-8798-8DED49E8F63B}"/>
              </a:ext>
            </a:extLst>
          </p:cNvPr>
          <p:cNvCxnSpPr/>
          <p:nvPr/>
        </p:nvCxnSpPr>
        <p:spPr>
          <a:xfrm flipH="1">
            <a:off x="6470887" y="1891079"/>
            <a:ext cx="1227526" cy="101448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Graphic 5" descr="Medicine with solid fill">
            <a:extLst>
              <a:ext uri="{FF2B5EF4-FFF2-40B4-BE49-F238E27FC236}">
                <a16:creationId xmlns:a16="http://schemas.microsoft.com/office/drawing/2014/main" id="{FC8E8FDB-7420-7022-6BD5-3408C73BE3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89068" y="831445"/>
            <a:ext cx="914400" cy="914400"/>
          </a:xfrm>
          <a:prstGeom prst="rect">
            <a:avLst/>
          </a:prstGeom>
        </p:spPr>
      </p:pic>
      <p:pic>
        <p:nvPicPr>
          <p:cNvPr id="5" name="Graphic 4" descr="Medicine with solid fill">
            <a:extLst>
              <a:ext uri="{FF2B5EF4-FFF2-40B4-BE49-F238E27FC236}">
                <a16:creationId xmlns:a16="http://schemas.microsoft.com/office/drawing/2014/main" id="{038F0648-9240-E565-B7DE-70D0125C24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74877" y="20928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93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8801</TotalTime>
  <Words>1627</Words>
  <Application>Microsoft Macintosh PowerPoint</Application>
  <PresentationFormat>Widescreen</PresentationFormat>
  <Paragraphs>429</Paragraphs>
  <Slides>62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Aptos</vt:lpstr>
      <vt:lpstr>Aptos Display</vt:lpstr>
      <vt:lpstr>Arial</vt:lpstr>
      <vt:lpstr>Cambria Math</vt:lpstr>
      <vt:lpstr>Wingdings</vt:lpstr>
      <vt:lpstr>Office Theme</vt:lpstr>
      <vt:lpstr>T-test</vt:lpstr>
      <vt:lpstr>Outline</vt:lpstr>
      <vt:lpstr>What is a T-test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T-test</vt:lpstr>
      <vt:lpstr>PowerPoint Presentation</vt:lpstr>
      <vt:lpstr>PowerPoint Presentation</vt:lpstr>
      <vt:lpstr>PowerPoint Presentation</vt:lpstr>
      <vt:lpstr>PowerPoint Presentation</vt:lpstr>
      <vt:lpstr>One sample T-test</vt:lpstr>
      <vt:lpstr>One sample T-test</vt:lpstr>
      <vt:lpstr>One sample T-test</vt:lpstr>
      <vt:lpstr>One sample T-test</vt:lpstr>
      <vt:lpstr>One sample T-test</vt:lpstr>
      <vt:lpstr>Independent (Two) samples T-test</vt:lpstr>
      <vt:lpstr>Independent (Two) samples T-test</vt:lpstr>
      <vt:lpstr>Independent (Two) samples T-test</vt:lpstr>
      <vt:lpstr>Independent (Two) samples T-test</vt:lpstr>
      <vt:lpstr>Independent (Two) samples T-test</vt:lpstr>
      <vt:lpstr>Independent (Two) samples T-test</vt:lpstr>
      <vt:lpstr>Independent (Two) samples T-test</vt:lpstr>
      <vt:lpstr>Independent (Two) samples T-test</vt:lpstr>
      <vt:lpstr>Paired samples T-test</vt:lpstr>
      <vt:lpstr>Paired samples T-test</vt:lpstr>
      <vt:lpstr>Paired samples T-test</vt:lpstr>
      <vt:lpstr>Paired samples T-test</vt:lpstr>
      <vt:lpstr>Paired samples T-test</vt:lpstr>
      <vt:lpstr>Paired samples T-test</vt:lpstr>
      <vt:lpstr>Assumptions of a T-test</vt:lpstr>
      <vt:lpstr>Assumptions of a T-test</vt:lpstr>
      <vt:lpstr>Assumptions of a T-test</vt:lpstr>
      <vt:lpstr>Assumptions of a T-test</vt:lpstr>
      <vt:lpstr>Assumptions of a T-test</vt:lpstr>
      <vt:lpstr>Assumptions of a T-test</vt:lpstr>
      <vt:lpstr>Hypotheses of a One Sample T-test</vt:lpstr>
      <vt:lpstr>Hypotheses of a Independent Samples T-test</vt:lpstr>
      <vt:lpstr>Hypotheses of a Paired Samples T-test</vt:lpstr>
      <vt:lpstr>T-test Example</vt:lpstr>
      <vt:lpstr>PowerPoint Presentation</vt:lpstr>
      <vt:lpstr>Step 1: Choose the appropriate test</vt:lpstr>
      <vt:lpstr>Step 2: State the Hypotheses</vt:lpstr>
      <vt:lpstr>Step 3: Compute the means</vt:lpstr>
      <vt:lpstr>PowerPoint Presentation</vt:lpstr>
      <vt:lpstr>Step 4: Compute T-test score</vt:lpstr>
      <vt:lpstr>Step 4: Compute T-test score</vt:lpstr>
      <vt:lpstr>Step 4: Compute T-test score</vt:lpstr>
      <vt:lpstr>Step 4: Compute T-test score</vt:lpstr>
      <vt:lpstr>Step 5: Make a Decision</vt:lpstr>
      <vt:lpstr>Step 5: Make a Decision</vt:lpstr>
      <vt:lpstr>PowerPoint Presentation</vt:lpstr>
      <vt:lpstr>PowerPoint Presentation</vt:lpstr>
      <vt:lpstr>PowerPoint Presentation</vt:lpstr>
      <vt:lpstr>PowerPoint Presentation</vt:lpstr>
      <vt:lpstr>Step 5: Make a Decision</vt:lpstr>
      <vt:lpstr>Step 6: Interpretation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Elizer Jr. D. Ponio</cp:lastModifiedBy>
  <cp:revision>936</cp:revision>
  <dcterms:created xsi:type="dcterms:W3CDTF">2024-08-08T01:29:50Z</dcterms:created>
  <dcterms:modified xsi:type="dcterms:W3CDTF">2026-01-16T10:19:07Z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